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2" r:id="rId1"/>
    <p:sldMasterId id="2147483844" r:id="rId2"/>
    <p:sldMasterId id="2147483869" r:id="rId3"/>
  </p:sldMasterIdLst>
  <p:notesMasterIdLst>
    <p:notesMasterId r:id="rId54"/>
  </p:notesMasterIdLst>
  <p:handoutMasterIdLst>
    <p:handoutMasterId r:id="rId55"/>
  </p:handoutMasterIdLst>
  <p:sldIdLst>
    <p:sldId id="827" r:id="rId4"/>
    <p:sldId id="818" r:id="rId5"/>
    <p:sldId id="772" r:id="rId6"/>
    <p:sldId id="817" r:id="rId7"/>
    <p:sldId id="774" r:id="rId8"/>
    <p:sldId id="815" r:id="rId9"/>
    <p:sldId id="775" r:id="rId10"/>
    <p:sldId id="776" r:id="rId11"/>
    <p:sldId id="777" r:id="rId12"/>
    <p:sldId id="778" r:id="rId13"/>
    <p:sldId id="779" r:id="rId14"/>
    <p:sldId id="780" r:id="rId15"/>
    <p:sldId id="781" r:id="rId16"/>
    <p:sldId id="782" r:id="rId17"/>
    <p:sldId id="783" r:id="rId18"/>
    <p:sldId id="784" r:id="rId19"/>
    <p:sldId id="819" r:id="rId20"/>
    <p:sldId id="785" r:id="rId21"/>
    <p:sldId id="786" r:id="rId22"/>
    <p:sldId id="787" r:id="rId23"/>
    <p:sldId id="789" r:id="rId24"/>
    <p:sldId id="788" r:id="rId25"/>
    <p:sldId id="820" r:id="rId26"/>
    <p:sldId id="790" r:id="rId27"/>
    <p:sldId id="791" r:id="rId28"/>
    <p:sldId id="792" r:id="rId29"/>
    <p:sldId id="793" r:id="rId30"/>
    <p:sldId id="794" r:id="rId31"/>
    <p:sldId id="795" r:id="rId32"/>
    <p:sldId id="822" r:id="rId33"/>
    <p:sldId id="796" r:id="rId34"/>
    <p:sldId id="823" r:id="rId35"/>
    <p:sldId id="814" r:id="rId36"/>
    <p:sldId id="797" r:id="rId37"/>
    <p:sldId id="798" r:id="rId38"/>
    <p:sldId id="799" r:id="rId39"/>
    <p:sldId id="824" r:id="rId40"/>
    <p:sldId id="828" r:id="rId41"/>
    <p:sldId id="800" r:id="rId42"/>
    <p:sldId id="801" r:id="rId43"/>
    <p:sldId id="826" r:id="rId44"/>
    <p:sldId id="802" r:id="rId45"/>
    <p:sldId id="803" r:id="rId46"/>
    <p:sldId id="804" r:id="rId47"/>
    <p:sldId id="805" r:id="rId48"/>
    <p:sldId id="806" r:id="rId49"/>
    <p:sldId id="807" r:id="rId50"/>
    <p:sldId id="808" r:id="rId51"/>
    <p:sldId id="809" r:id="rId52"/>
    <p:sldId id="810" r:id="rId5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72838D"/>
    <a:srgbClr val="BD4536"/>
    <a:srgbClr val="1385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0" autoAdjust="0"/>
    <p:restoredTop sz="89775" autoAdjust="0"/>
  </p:normalViewPr>
  <p:slideViewPr>
    <p:cSldViewPr snapToGrid="0" snapToObjects="1">
      <p:cViewPr>
        <p:scale>
          <a:sx n="75" d="100"/>
          <a:sy n="75" d="100"/>
        </p:scale>
        <p:origin x="-1400" y="-136"/>
      </p:cViewPr>
      <p:guideLst>
        <p:guide orient="horz" pos="1045"/>
        <p:guide pos="32"/>
      </p:guideLst>
    </p:cSldViewPr>
  </p:slideViewPr>
  <p:outlineViewPr>
    <p:cViewPr>
      <p:scale>
        <a:sx n="33" d="100"/>
        <a:sy n="33" d="100"/>
      </p:scale>
      <p:origin x="352" y="2021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2944"/>
    </p:cViewPr>
  </p:sorterViewPr>
  <p:notesViewPr>
    <p:cSldViewPr snapToGrid="0" snapToObjects="1" showGuides="1">
      <p:cViewPr varScale="1">
        <p:scale>
          <a:sx n="73" d="100"/>
          <a:sy n="73" d="100"/>
        </p:scale>
        <p:origin x="-1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r>
              <a:rPr lang="sv-SE" dirty="0" smtClean="0"/>
              <a:t>ECON 105   </a:t>
            </a:r>
            <a:br>
              <a:rPr lang="sv-SE" dirty="0" smtClean="0"/>
            </a:br>
            <a:r>
              <a:rPr lang="sv-SE" dirty="0" smtClean="0"/>
              <a:t>2015/2016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r>
              <a:rPr lang="en-CA" dirty="0" smtClean="0"/>
              <a:t>Lecture 17  </a:t>
            </a:r>
            <a:br>
              <a:rPr lang="en-CA" dirty="0" smtClean="0"/>
            </a:br>
            <a:r>
              <a:rPr lang="en-CA" dirty="0" smtClean="0"/>
              <a:t>7 March 2016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C02C0-E05B-3C4C-9057-11BE18188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7488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60DAE-88BD-FC4B-94B4-D106BB86E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9937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457200" rtl="0" eaLnBrk="1" latinLnBrk="0" hangingPunct="1">
      <a:defRPr sz="2000" b="1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2000" b="1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2000" b="1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2000" b="1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2000" b="1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60DAE-88BD-FC4B-94B4-D106BB86EBC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37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751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80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76EA4A-760E-4543-8EDC-F4482B976AA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48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458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76EA4A-760E-4543-8EDC-F4482B976AA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48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987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76EA4A-760E-4543-8EDC-F4482B976AA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48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60DAE-88BD-FC4B-94B4-D106BB86EBC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02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471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44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46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76EA4A-760E-4543-8EDC-F4482B976AA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48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788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443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788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735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338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76EA4A-760E-4543-8EDC-F4482B976AA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48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550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708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76EA4A-760E-4543-8EDC-F4482B976AA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48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8988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76EA4A-760E-4543-8EDC-F4482B976AA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244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088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76EA4A-760E-4543-8EDC-F4482B976AA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481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r>
              <a:rPr lang="sv-SE" smtClean="0"/>
              <a:t>ECON 1900 Fall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260DAE-88BD-FC4B-94B4-D106BB86EBC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985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6579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1827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530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60DAE-88BD-FC4B-94B4-D106BB86EBC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259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60DAE-88BD-FC4B-94B4-D106BB86EBC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237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76EA4A-760E-4543-8EDC-F4482B976AA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48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469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1645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60DAE-88BD-FC4B-94B4-D106BB86EBC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873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2799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481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2501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76EA4A-760E-4543-8EDC-F4482B976AA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481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6414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8597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0461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24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76EA4A-760E-4543-8EDC-F4482B976AA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481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01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r>
              <a:rPr lang="sv-SE" smtClean="0"/>
              <a:t>ECON 1900 Fall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260DAE-88BD-FC4B-94B4-D106BB86EBC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5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727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76EA4A-760E-4543-8EDC-F4482B976AA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48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76EA4A-760E-4543-8EDC-F4482B976AA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48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0"/>
            <a:ext cx="7772400" cy="1193800"/>
          </a:xfrm>
        </p:spPr>
        <p:txBody>
          <a:bodyPr/>
          <a:lstStyle>
            <a:lvl1pPr marL="0" indent="0"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852988"/>
            <a:ext cx="6400800" cy="175260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>
                <a:solidFill>
                  <a:srgbClr val="FFAF00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8547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169988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768034" y="4419600"/>
            <a:ext cx="7658100" cy="2108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336483" y="1466850"/>
            <a:ext cx="4284725" cy="2774950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80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169988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768034" y="4419600"/>
            <a:ext cx="7658100" cy="2108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336483" y="1466850"/>
            <a:ext cx="4284725" cy="2774950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80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169988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768034" y="4419600"/>
            <a:ext cx="7658100" cy="2108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336483" y="1466850"/>
            <a:ext cx="4284725" cy="2774950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80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169988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768034" y="4419600"/>
            <a:ext cx="7658100" cy="2108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336483" y="1466850"/>
            <a:ext cx="4284725" cy="2774950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80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169988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768034" y="4419600"/>
            <a:ext cx="7658100" cy="2108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336483" y="1466850"/>
            <a:ext cx="4284725" cy="2774950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80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610" y="0"/>
            <a:ext cx="7365011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26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-3175"/>
            <a:ext cx="9144000" cy="1470025"/>
          </a:xfrm>
        </p:spPr>
        <p:txBody>
          <a:bodyPr/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00138" y="3841750"/>
            <a:ext cx="6953250" cy="1925638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595959"/>
                </a:solidFill>
              </a:defRPr>
            </a:lvl1pPr>
            <a:lvl2pPr marL="457200" indent="0" algn="ctr">
              <a:buNone/>
              <a:defRPr sz="2400">
                <a:solidFill>
                  <a:srgbClr val="595959"/>
                </a:solidFill>
              </a:defRPr>
            </a:lvl2pPr>
            <a:lvl3pPr marL="914400" indent="0" algn="ctr">
              <a:buNone/>
              <a:defRPr sz="2400">
                <a:solidFill>
                  <a:srgbClr val="595959"/>
                </a:solidFill>
              </a:defRPr>
            </a:lvl3pPr>
            <a:lvl4pPr marL="1371600" indent="0" algn="ctr">
              <a:buNone/>
              <a:defRPr sz="2400">
                <a:solidFill>
                  <a:srgbClr val="595959"/>
                </a:solidFill>
              </a:defRPr>
            </a:lvl4pPr>
            <a:lvl5pPr marL="1828800" indent="0" algn="ctr">
              <a:buNone/>
              <a:defRPr sz="2400">
                <a:solidFill>
                  <a:srgbClr val="595959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4819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639050" cy="4940805"/>
          </a:xfrm>
        </p:spPr>
        <p:txBody>
          <a:bodyPr/>
          <a:lstStyle>
            <a:lvl2pPr>
              <a:lnSpc>
                <a:spcPct val="114000"/>
              </a:lnSpc>
              <a:defRPr/>
            </a:lvl2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CA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2260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608" y="0"/>
            <a:ext cx="7365011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222327"/>
            <a:ext cx="8229600" cy="51120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480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resh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917527"/>
            <a:ext cx="7639050" cy="5112080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9544" y="0"/>
            <a:ext cx="6864705" cy="1143000"/>
          </a:xfrm>
        </p:spPr>
        <p:txBody>
          <a:bodyPr/>
          <a:lstStyle>
            <a:lvl1pPr algn="l">
              <a:defRPr>
                <a:solidFill>
                  <a:srgbClr val="72838D"/>
                </a:solidFill>
                <a:latin typeface="Gill Sans Light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368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0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no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9895"/>
            <a:ext cx="7628467" cy="5653910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733939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306" y="4761752"/>
            <a:ext cx="7772400" cy="1362075"/>
          </a:xfrm>
        </p:spPr>
        <p:txBody>
          <a:bodyPr anchor="t"/>
          <a:lstStyle>
            <a:lvl1pPr algn="r">
              <a:defRPr sz="3600" b="0" i="0" cap="none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99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169988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768034" y="4419600"/>
            <a:ext cx="7658100" cy="2108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336483" y="1466850"/>
            <a:ext cx="4284725" cy="2774950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80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169988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768034" y="4419600"/>
            <a:ext cx="7658100" cy="2108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336483" y="1466850"/>
            <a:ext cx="4284725" cy="2774950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809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169988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768034" y="4419600"/>
            <a:ext cx="7658100" cy="2108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336483" y="1466850"/>
            <a:ext cx="4284725" cy="2774950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809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169988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768034" y="4419600"/>
            <a:ext cx="7658100" cy="2108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336483" y="1466850"/>
            <a:ext cx="4284725" cy="2774950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80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169988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768034" y="4419600"/>
            <a:ext cx="7658100" cy="2108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336483" y="1466850"/>
            <a:ext cx="4284725" cy="2774950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80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610" y="0"/>
            <a:ext cx="7365011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26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40CE1618-693E-544A-B74D-843D30511F08}" type="datetimeFigureOut">
              <a:rPr lang="en-US" smtClean="0"/>
              <a:t>17-02-24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0CC75B2-04A9-C848-8E2A-4E5422AE1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1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-3175"/>
            <a:ext cx="9144000" cy="1470025"/>
          </a:xfrm>
        </p:spPr>
        <p:txBody>
          <a:bodyPr/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00138" y="3841750"/>
            <a:ext cx="6953250" cy="1925638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595959"/>
                </a:solidFill>
              </a:defRPr>
            </a:lvl1pPr>
            <a:lvl2pPr marL="457200" indent="0" algn="ctr">
              <a:buNone/>
              <a:defRPr sz="2400">
                <a:solidFill>
                  <a:srgbClr val="595959"/>
                </a:solidFill>
              </a:defRPr>
            </a:lvl2pPr>
            <a:lvl3pPr marL="914400" indent="0" algn="ctr">
              <a:buNone/>
              <a:defRPr sz="2400">
                <a:solidFill>
                  <a:srgbClr val="595959"/>
                </a:solidFill>
              </a:defRPr>
            </a:lvl3pPr>
            <a:lvl4pPr marL="1371600" indent="0" algn="ctr">
              <a:buNone/>
              <a:defRPr sz="2400">
                <a:solidFill>
                  <a:srgbClr val="595959"/>
                </a:solidFill>
              </a:defRPr>
            </a:lvl4pPr>
            <a:lvl5pPr marL="1828800" indent="0" algn="ctr">
              <a:buNone/>
              <a:defRPr sz="2400">
                <a:solidFill>
                  <a:srgbClr val="595959"/>
                </a:solidFill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481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639050" cy="4940805"/>
          </a:xfrm>
        </p:spPr>
        <p:txBody>
          <a:bodyPr/>
          <a:lstStyle>
            <a:lvl2pPr>
              <a:lnSpc>
                <a:spcPct val="114000"/>
              </a:lnSpc>
              <a:defRPr/>
            </a:lvl2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CA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22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608" y="0"/>
            <a:ext cx="7365011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222327"/>
            <a:ext cx="8229600" cy="51120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48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resh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917527"/>
            <a:ext cx="7639050" cy="5112080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9544" y="0"/>
            <a:ext cx="6864705" cy="1143000"/>
          </a:xfrm>
        </p:spPr>
        <p:txBody>
          <a:bodyPr/>
          <a:lstStyle>
            <a:lvl1pPr algn="l">
              <a:defRPr>
                <a:solidFill>
                  <a:srgbClr val="72838D"/>
                </a:solidFill>
                <a:latin typeface="Gill Sans Light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368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no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9895"/>
            <a:ext cx="7628467" cy="5653910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73393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306" y="4761752"/>
            <a:ext cx="7772400" cy="1362075"/>
          </a:xfrm>
        </p:spPr>
        <p:txBody>
          <a:bodyPr anchor="t"/>
          <a:lstStyle>
            <a:lvl1pPr algn="r">
              <a:defRPr sz="3600" b="0" i="0" cap="none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99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9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03" r:id="rId1"/>
    <p:sldLayoutId id="2147483805" r:id="rId2"/>
    <p:sldLayoutId id="2147483882" r:id="rId3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B1EB"/>
          </a:solidFill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B1EB"/>
          </a:solidFill>
          <a:latin typeface="Arial" charset="0"/>
          <a:ea typeface="ＭＳ Ｐゴシック" pitchFamily="-112" charset="-128"/>
          <a:cs typeface="ＭＳ Ｐゴシック" pitchFamily="-112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B1EB"/>
          </a:solidFill>
          <a:latin typeface="Arial" charset="0"/>
          <a:ea typeface="ＭＳ Ｐゴシック" pitchFamily="-112" charset="-128"/>
          <a:cs typeface="ＭＳ Ｐゴシック" pitchFamily="-112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B1EB"/>
          </a:solidFill>
          <a:latin typeface="Arial" charset="0"/>
          <a:ea typeface="ＭＳ Ｐゴシック" pitchFamily="-112" charset="-128"/>
          <a:cs typeface="ＭＳ Ｐゴシック" pitchFamily="-112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B1EB"/>
          </a:solidFill>
          <a:latin typeface="Arial" charset="0"/>
          <a:ea typeface="ＭＳ Ｐゴシック" pitchFamily="-112" charset="-128"/>
          <a:cs typeface="ＭＳ Ｐゴシック" pitchFamily="-112" charset="-128"/>
        </a:defRPr>
      </a:lvl5pPr>
      <a:lvl6pPr marL="1146175" indent="-688975" algn="l" rtl="0" fontAlgn="base">
        <a:spcBef>
          <a:spcPct val="0"/>
        </a:spcBef>
        <a:spcAft>
          <a:spcPct val="0"/>
        </a:spcAft>
        <a:defRPr sz="2800" b="1">
          <a:solidFill>
            <a:srgbClr val="6699FF"/>
          </a:solidFill>
          <a:latin typeface="Trebuchet MS" pitchFamily="-112" charset="0"/>
        </a:defRPr>
      </a:lvl6pPr>
      <a:lvl7pPr marL="1603375" indent="-688975" algn="l" rtl="0" fontAlgn="base">
        <a:spcBef>
          <a:spcPct val="0"/>
        </a:spcBef>
        <a:spcAft>
          <a:spcPct val="0"/>
        </a:spcAft>
        <a:defRPr sz="2800" b="1">
          <a:solidFill>
            <a:srgbClr val="6699FF"/>
          </a:solidFill>
          <a:latin typeface="Trebuchet MS" pitchFamily="-112" charset="0"/>
        </a:defRPr>
      </a:lvl7pPr>
      <a:lvl8pPr marL="2060575" indent="-688975" algn="l" rtl="0" fontAlgn="base">
        <a:spcBef>
          <a:spcPct val="0"/>
        </a:spcBef>
        <a:spcAft>
          <a:spcPct val="0"/>
        </a:spcAft>
        <a:defRPr sz="2800" b="1">
          <a:solidFill>
            <a:srgbClr val="6699FF"/>
          </a:solidFill>
          <a:latin typeface="Trebuchet MS" pitchFamily="-112" charset="0"/>
        </a:defRPr>
      </a:lvl8pPr>
      <a:lvl9pPr marL="2517775" indent="-688975" algn="l" rtl="0" fontAlgn="base">
        <a:spcBef>
          <a:spcPct val="0"/>
        </a:spcBef>
        <a:spcAft>
          <a:spcPct val="0"/>
        </a:spcAft>
        <a:defRPr sz="2800" b="1">
          <a:solidFill>
            <a:srgbClr val="6699FF"/>
          </a:solidFill>
          <a:latin typeface="Trebuchet MS" pitchFamily="-112" charset="0"/>
        </a:defRPr>
      </a:lvl9pPr>
    </p:titleStyle>
    <p:bodyStyle>
      <a:lvl1pPr marL="463550" indent="-463550" algn="l" rtl="0" eaLnBrk="0" fontAlgn="base" hangingPunct="0">
        <a:lnSpc>
          <a:spcPct val="125000"/>
        </a:lnSpc>
        <a:spcBef>
          <a:spcPct val="20000"/>
        </a:spcBef>
        <a:spcAft>
          <a:spcPct val="20000"/>
        </a:spcAft>
        <a:buClr>
          <a:srgbClr val="00B1EB"/>
        </a:buClr>
        <a:buChar char="•"/>
        <a:defRPr sz="2600">
          <a:solidFill>
            <a:schemeClr val="tx1"/>
          </a:solidFill>
          <a:latin typeface="Arial" charset="0"/>
          <a:ea typeface="+mn-ea"/>
          <a:cs typeface="+mn-cs"/>
        </a:defRPr>
      </a:lvl1pPr>
      <a:lvl2pPr marL="982663" indent="-404813" algn="l" rtl="0" eaLnBrk="0" fontAlgn="base" hangingPunct="0">
        <a:spcBef>
          <a:spcPct val="0"/>
        </a:spcBef>
        <a:spcAft>
          <a:spcPct val="0"/>
        </a:spcAft>
        <a:buClr>
          <a:srgbClr val="00B1EB"/>
        </a:buClr>
        <a:buFont typeface="Arial" charset="0"/>
        <a:buChar char="–"/>
        <a:defRPr sz="2600">
          <a:solidFill>
            <a:schemeClr val="tx1"/>
          </a:solidFill>
          <a:latin typeface="Arial" charset="0"/>
          <a:ea typeface="+mn-ea"/>
        </a:defRPr>
      </a:lvl2pPr>
      <a:lvl3pPr marL="14366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-112" charset="0"/>
          <a:ea typeface="+mn-ea"/>
        </a:defRPr>
      </a:lvl3pPr>
      <a:lvl4pPr marL="1779588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-112" charset="0"/>
          <a:ea typeface="+mn-ea"/>
        </a:defRPr>
      </a:lvl4pPr>
      <a:lvl5pPr marL="2122488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2" charset="0"/>
          <a:ea typeface="+mn-ea"/>
        </a:defRPr>
      </a:lvl5pPr>
      <a:lvl6pPr marL="2579688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2" charset="0"/>
          <a:ea typeface="+mn-ea"/>
        </a:defRPr>
      </a:lvl6pPr>
      <a:lvl7pPr marL="3036888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2" charset="0"/>
          <a:ea typeface="+mn-ea"/>
        </a:defRPr>
      </a:lvl7pPr>
      <a:lvl8pPr marL="3494088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2" charset="0"/>
          <a:ea typeface="+mn-ea"/>
        </a:defRPr>
      </a:lvl8pPr>
      <a:lvl9pPr marL="3951288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2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44821" y="1158875"/>
            <a:ext cx="7651429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BD4536"/>
          </a:solidFill>
          <a:latin typeface="Gill Sans"/>
          <a:ea typeface="ＭＳ Ｐゴシック" pitchFamily="-65" charset="-128"/>
          <a:cs typeface="Gill San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BD4536"/>
          </a:solidFill>
          <a:latin typeface="Gill Sans SemiBold" pitchFamily="-65" charset="0"/>
          <a:ea typeface="ＭＳ Ｐゴシック" pitchFamily="-65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BD4536"/>
          </a:solidFill>
          <a:latin typeface="Gill Sans SemiBold" pitchFamily="-65" charset="0"/>
          <a:ea typeface="ＭＳ Ｐゴシック" pitchFamily="-65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BD4536"/>
          </a:solidFill>
          <a:latin typeface="Gill Sans SemiBold" pitchFamily="-65" charset="0"/>
          <a:ea typeface="ＭＳ Ｐゴシック" pitchFamily="-65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BD4536"/>
          </a:solidFill>
          <a:latin typeface="Gill Sans SemiBold" pitchFamily="-65" charset="0"/>
          <a:ea typeface="ＭＳ Ｐゴシック" pitchFamily="-65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800">
          <a:solidFill>
            <a:srgbClr val="1385A7"/>
          </a:solidFill>
          <a:latin typeface="Gill Sans SemiBold" pitchFamily="-65" charset="0"/>
          <a:ea typeface="ＭＳ Ｐゴシック" pitchFamily="-65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800">
          <a:solidFill>
            <a:srgbClr val="1385A7"/>
          </a:solidFill>
          <a:latin typeface="Gill Sans SemiBold" pitchFamily="-65" charset="0"/>
          <a:ea typeface="ＭＳ Ｐゴシック" pitchFamily="-65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800">
          <a:solidFill>
            <a:srgbClr val="1385A7"/>
          </a:solidFill>
          <a:latin typeface="Gill Sans SemiBold" pitchFamily="-65" charset="0"/>
          <a:ea typeface="ＭＳ Ｐゴシック" pitchFamily="-65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800">
          <a:solidFill>
            <a:srgbClr val="1385A7"/>
          </a:solidFill>
          <a:latin typeface="Gill Sans SemiBold" pitchFamily="-65" charset="0"/>
          <a:ea typeface="ＭＳ Ｐゴシック" pitchFamily="-65" charset="-128"/>
        </a:defRPr>
      </a:lvl9pPr>
    </p:titleStyle>
    <p:bodyStyle>
      <a:lvl1pPr marL="342900" indent="-342900" algn="l" defTabSz="457200" rtl="0" eaLnBrk="0" fontAlgn="base" hangingPunct="0">
        <a:lnSpc>
          <a:spcPct val="125000"/>
        </a:lnSpc>
        <a:spcBef>
          <a:spcPct val="0"/>
        </a:spcBef>
        <a:spcAft>
          <a:spcPts val="1200"/>
        </a:spcAft>
        <a:buClr>
          <a:srgbClr val="BD4536"/>
        </a:buClr>
        <a:buFont typeface="Arial" charset="0"/>
        <a:buChar char="•"/>
        <a:defRPr sz="2600" kern="1200">
          <a:solidFill>
            <a:schemeClr val="tx1"/>
          </a:solidFill>
          <a:latin typeface="Gill Sans"/>
          <a:ea typeface="ＭＳ Ｐゴシック" pitchFamily="-65" charset="-128"/>
          <a:cs typeface="Gill Sans"/>
        </a:defRPr>
      </a:lvl1pPr>
      <a:lvl2pPr marL="742950" indent="-285750" algn="l" defTabSz="457200" rtl="0" eaLnBrk="0" fontAlgn="base" hangingPunct="0">
        <a:lnSpc>
          <a:spcPct val="114000"/>
        </a:lnSpc>
        <a:spcBef>
          <a:spcPct val="0"/>
        </a:spcBef>
        <a:spcAft>
          <a:spcPts val="1200"/>
        </a:spcAft>
        <a:buClr>
          <a:srgbClr val="BD4536"/>
        </a:buClr>
        <a:buFont typeface="Lucida Grande" charset="0"/>
        <a:buChar char="–"/>
        <a:defRPr sz="2600" kern="1200">
          <a:solidFill>
            <a:schemeClr val="tx1"/>
          </a:solidFill>
          <a:latin typeface="Gill Sans"/>
          <a:ea typeface="ＭＳ Ｐゴシック" pitchFamily="-65" charset="-128"/>
          <a:cs typeface="Gill San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44821" y="1158875"/>
            <a:ext cx="7651429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BD4536"/>
          </a:solidFill>
          <a:latin typeface="Gill Sans"/>
          <a:ea typeface="ＭＳ Ｐゴシック" pitchFamily="-65" charset="-128"/>
          <a:cs typeface="Gill San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BD4536"/>
          </a:solidFill>
          <a:latin typeface="Gill Sans SemiBold" pitchFamily="-65" charset="0"/>
          <a:ea typeface="ＭＳ Ｐゴシック" pitchFamily="-65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BD4536"/>
          </a:solidFill>
          <a:latin typeface="Gill Sans SemiBold" pitchFamily="-65" charset="0"/>
          <a:ea typeface="ＭＳ Ｐゴシック" pitchFamily="-65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BD4536"/>
          </a:solidFill>
          <a:latin typeface="Gill Sans SemiBold" pitchFamily="-65" charset="0"/>
          <a:ea typeface="ＭＳ Ｐゴシック" pitchFamily="-65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BD4536"/>
          </a:solidFill>
          <a:latin typeface="Gill Sans SemiBold" pitchFamily="-65" charset="0"/>
          <a:ea typeface="ＭＳ Ｐゴシック" pitchFamily="-65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800">
          <a:solidFill>
            <a:srgbClr val="1385A7"/>
          </a:solidFill>
          <a:latin typeface="Gill Sans SemiBold" pitchFamily="-65" charset="0"/>
          <a:ea typeface="ＭＳ Ｐゴシック" pitchFamily="-65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800">
          <a:solidFill>
            <a:srgbClr val="1385A7"/>
          </a:solidFill>
          <a:latin typeface="Gill Sans SemiBold" pitchFamily="-65" charset="0"/>
          <a:ea typeface="ＭＳ Ｐゴシック" pitchFamily="-65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800">
          <a:solidFill>
            <a:srgbClr val="1385A7"/>
          </a:solidFill>
          <a:latin typeface="Gill Sans SemiBold" pitchFamily="-65" charset="0"/>
          <a:ea typeface="ＭＳ Ｐゴシック" pitchFamily="-65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800">
          <a:solidFill>
            <a:srgbClr val="1385A7"/>
          </a:solidFill>
          <a:latin typeface="Gill Sans SemiBold" pitchFamily="-65" charset="0"/>
          <a:ea typeface="ＭＳ Ｐゴシック" pitchFamily="-65" charset="-128"/>
        </a:defRPr>
      </a:lvl9pPr>
    </p:titleStyle>
    <p:bodyStyle>
      <a:lvl1pPr marL="342900" indent="-342900" algn="l" defTabSz="457200" rtl="0" eaLnBrk="0" fontAlgn="base" hangingPunct="0">
        <a:lnSpc>
          <a:spcPct val="125000"/>
        </a:lnSpc>
        <a:spcBef>
          <a:spcPct val="0"/>
        </a:spcBef>
        <a:spcAft>
          <a:spcPts val="1200"/>
        </a:spcAft>
        <a:buClr>
          <a:srgbClr val="BD4536"/>
        </a:buClr>
        <a:buFont typeface="Arial" charset="0"/>
        <a:buChar char="•"/>
        <a:defRPr sz="2600" kern="1200">
          <a:solidFill>
            <a:schemeClr val="tx1"/>
          </a:solidFill>
          <a:latin typeface="Gill Sans"/>
          <a:ea typeface="ＭＳ Ｐゴシック" pitchFamily="-65" charset="-128"/>
          <a:cs typeface="Gill Sans"/>
        </a:defRPr>
      </a:lvl1pPr>
      <a:lvl2pPr marL="742950" indent="-285750" algn="l" defTabSz="457200" rtl="0" eaLnBrk="0" fontAlgn="base" hangingPunct="0">
        <a:lnSpc>
          <a:spcPct val="114000"/>
        </a:lnSpc>
        <a:spcBef>
          <a:spcPct val="0"/>
        </a:spcBef>
        <a:spcAft>
          <a:spcPts val="1200"/>
        </a:spcAft>
        <a:buClr>
          <a:srgbClr val="BD4536"/>
        </a:buClr>
        <a:buFont typeface="Lucida Grande" charset="0"/>
        <a:buChar char="–"/>
        <a:defRPr sz="2600" kern="1200">
          <a:solidFill>
            <a:schemeClr val="tx1"/>
          </a:solidFill>
          <a:latin typeface="Gill Sans"/>
          <a:ea typeface="ＭＳ Ｐゴシック" pitchFamily="-65" charset="-128"/>
          <a:cs typeface="Gill San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PYSFqCSsGU?t=10s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n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79790"/>
            <a:ext cx="9142413" cy="86167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040" y="5435028"/>
            <a:ext cx="9013161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TRADING DOLLARS FOR DOLLARS ?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Exchange Rates and Payments with the Rest of the World</a:t>
            </a:r>
          </a:p>
        </p:txBody>
      </p:sp>
    </p:spTree>
    <p:extLst>
      <p:ext uri="{BB962C8B-B14F-4D97-AF65-F5344CB8AC3E}">
        <p14:creationId xmlns:p14="http://schemas.microsoft.com/office/powerpoint/2010/main" val="271904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oreig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91" y="2645835"/>
            <a:ext cx="6298709" cy="4346109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429895"/>
            <a:ext cx="8449733" cy="5653910"/>
          </a:xfrm>
        </p:spPr>
        <p:txBody>
          <a:bodyPr/>
          <a:lstStyle/>
          <a:p>
            <a:r>
              <a:rPr lang="en-US" dirty="0" smtClean="0"/>
              <a:t>Canadians</a:t>
            </a:r>
            <a:r>
              <a:rPr lang="en-US" dirty="0"/>
              <a:t>’ supply of C$ is </a:t>
            </a:r>
            <a:r>
              <a:rPr lang="en-US" dirty="0" smtClean="0"/>
              <a:t>demand </a:t>
            </a:r>
            <a:r>
              <a:rPr lang="en-US" dirty="0"/>
              <a:t>for </a:t>
            </a:r>
          </a:p>
          <a:p>
            <a:pPr lvl="1"/>
            <a:r>
              <a:rPr lang="en-US" dirty="0"/>
              <a:t>Foreign currency to buy imports &amp; assets from </a:t>
            </a:r>
            <a:r>
              <a:rPr lang="en-US" dirty="0" smtClean="0"/>
              <a:t>R.O.W.</a:t>
            </a:r>
          </a:p>
          <a:p>
            <a:pPr lvl="1"/>
            <a:r>
              <a:rPr lang="en-US" dirty="0"/>
              <a:t>Speculating on </a:t>
            </a:r>
            <a:r>
              <a:rPr lang="en-US" dirty="0" smtClean="0"/>
              <a:t>future </a:t>
            </a:r>
            <a:r>
              <a:rPr lang="en-US" dirty="0"/>
              <a:t>value of C</a:t>
            </a:r>
            <a:r>
              <a:rPr lang="en-US" dirty="0" smtClean="0"/>
              <a:t>$</a:t>
            </a:r>
          </a:p>
          <a:p>
            <a:r>
              <a:rPr lang="en-US" dirty="0" smtClean="0"/>
              <a:t>Supply of one currency is demand for another currency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466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442595"/>
            <a:ext cx="8517467" cy="565391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1385A7"/>
                </a:solidFill>
              </a:rPr>
              <a:t>Law </a:t>
            </a:r>
            <a:r>
              <a:rPr lang="en-US" dirty="0">
                <a:solidFill>
                  <a:srgbClr val="1385A7"/>
                </a:solidFill>
              </a:rPr>
              <a:t>of supply for Canadian </a:t>
            </a:r>
            <a:r>
              <a:rPr lang="en-US" dirty="0" smtClean="0">
                <a:solidFill>
                  <a:srgbClr val="1385A7"/>
                </a:solidFill>
              </a:rPr>
              <a:t>dollars</a:t>
            </a:r>
            <a:br>
              <a:rPr lang="en-US" dirty="0" smtClean="0">
                <a:solidFill>
                  <a:srgbClr val="1385A7"/>
                </a:solidFill>
              </a:rPr>
            </a:br>
            <a:r>
              <a:rPr lang="en-US" dirty="0" smtClean="0"/>
              <a:t>as exchange </a:t>
            </a:r>
            <a:r>
              <a:rPr lang="en-US" dirty="0"/>
              <a:t>rate rises, </a:t>
            </a:r>
            <a:r>
              <a:rPr lang="en-US" dirty="0" smtClean="0"/>
              <a:t>quantity </a:t>
            </a:r>
            <a:r>
              <a:rPr lang="en-US" dirty="0"/>
              <a:t>supplied </a:t>
            </a:r>
            <a:r>
              <a:rPr lang="en-US" dirty="0" smtClean="0"/>
              <a:t>of C$ increases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With higher </a:t>
            </a:r>
            <a:r>
              <a:rPr lang="en-US" dirty="0"/>
              <a:t>value of C$ </a:t>
            </a:r>
            <a:endParaRPr lang="en-US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R.O.W</a:t>
            </a:r>
            <a:r>
              <a:rPr lang="en-US" dirty="0"/>
              <a:t>. imports and </a:t>
            </a:r>
            <a:r>
              <a:rPr lang="en-US" dirty="0" smtClean="0"/>
              <a:t>assets less </a:t>
            </a:r>
            <a:r>
              <a:rPr lang="en-US" dirty="0"/>
              <a:t>expensive for </a:t>
            </a:r>
            <a:r>
              <a:rPr lang="en-US" dirty="0" smtClean="0"/>
              <a:t>Canadians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Canadians </a:t>
            </a:r>
            <a:r>
              <a:rPr lang="en-US" dirty="0"/>
              <a:t>buy more of </a:t>
            </a:r>
            <a:r>
              <a:rPr lang="en-US" dirty="0" smtClean="0"/>
              <a:t>them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Canadians need/demand more foreign currency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smtClean="0"/>
              <a:t>so quantity </a:t>
            </a:r>
            <a:r>
              <a:rPr lang="en-US" dirty="0"/>
              <a:t>supplied of C$ </a:t>
            </a:r>
            <a:r>
              <a:rPr lang="en-US" dirty="0" smtClean="0"/>
              <a:t>increases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457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2417234" y="0"/>
            <a:ext cx="4309533" cy="11430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Supply of Canadian Dollars </a:t>
            </a:r>
            <a:br>
              <a:rPr lang="en-US" dirty="0" smtClean="0">
                <a:ea typeface="ＭＳ Ｐゴシック" charset="0"/>
              </a:rPr>
            </a:br>
            <a:r>
              <a:rPr lang="en-US" dirty="0" smtClean="0">
                <a:ea typeface="ＭＳ Ｐゴシック" charset="0"/>
              </a:rPr>
              <a:t>in Foreign Exchange Market 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3" name="Content Placeholder 2" descr="Fig_10.4-complete.png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97" r="-27197"/>
          <a:stretch>
            <a:fillRect/>
          </a:stretch>
        </p:blipFill>
        <p:spPr>
          <a:xfrm>
            <a:off x="2142075" y="1366261"/>
            <a:ext cx="8229600" cy="5112080"/>
          </a:xfrm>
        </p:spPr>
      </p:pic>
      <p:pic>
        <p:nvPicPr>
          <p:cNvPr id="4" name="Picture 3" descr="Table_10.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927327"/>
            <a:ext cx="3060192" cy="191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12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429895"/>
            <a:ext cx="8009468" cy="565391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At equilibrium </a:t>
            </a:r>
            <a:r>
              <a:rPr lang="en-US" dirty="0"/>
              <a:t>exchange rate,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quantity demanded = quantity </a:t>
            </a:r>
            <a:r>
              <a:rPr lang="en-US" dirty="0"/>
              <a:t>supplied of C$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Adjustment to equilibrium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Below equilibrium exchange rate, </a:t>
            </a:r>
            <a:br>
              <a:rPr lang="en-US" dirty="0"/>
            </a:br>
            <a:r>
              <a:rPr lang="en-US" dirty="0"/>
              <a:t>excess demand (shortages) for C$, </a:t>
            </a:r>
            <a:br>
              <a:rPr lang="en-US" dirty="0"/>
            </a:br>
            <a:r>
              <a:rPr lang="en-US" dirty="0"/>
              <a:t>buyers’ competition causes exchange rate to rise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Above equilibrium exchange rate, </a:t>
            </a:r>
            <a:br>
              <a:rPr lang="en-US" dirty="0"/>
            </a:br>
            <a:r>
              <a:rPr lang="en-US" dirty="0"/>
              <a:t>excess </a:t>
            </a:r>
            <a:r>
              <a:rPr lang="en-US" dirty="0" smtClean="0"/>
              <a:t>supply (</a:t>
            </a:r>
            <a:r>
              <a:rPr lang="en-US" dirty="0"/>
              <a:t>surpluses) for C$, </a:t>
            </a:r>
            <a:br>
              <a:rPr lang="en-US" dirty="0"/>
            </a:br>
            <a:r>
              <a:rPr lang="en-US" dirty="0"/>
              <a:t>sellers’ competition causes exchange rate to fall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83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able10.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5" y="3356694"/>
            <a:ext cx="3415650" cy="2341961"/>
          </a:xfrm>
          <a:prstGeom prst="rect">
            <a:avLst/>
          </a:prstGeom>
        </p:spPr>
      </p:pic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1752600" y="0"/>
            <a:ext cx="7708900" cy="11430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Foreign Exchange Market for Canadian Dollars</a:t>
            </a:r>
            <a:endParaRPr lang="en-US" dirty="0">
              <a:ea typeface="ＭＳ Ｐゴシック" charset="0"/>
            </a:endParaRPr>
          </a:p>
        </p:txBody>
      </p:sp>
      <p:sp>
        <p:nvSpPr>
          <p:cNvPr id="47106" name="TextBox 9"/>
          <p:cNvSpPr txBox="1">
            <a:spLocks noChangeArrowheads="1"/>
          </p:cNvSpPr>
          <p:nvPr/>
        </p:nvSpPr>
        <p:spPr bwMode="auto">
          <a:xfrm>
            <a:off x="0" y="336550"/>
            <a:ext cx="1612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 smtClean="0">
                <a:solidFill>
                  <a:srgbClr val="F26522"/>
                </a:solidFill>
                <a:latin typeface="Gill Sans"/>
                <a:cs typeface="Gill Sans"/>
              </a:rPr>
              <a:t>Fig. 10.5</a:t>
            </a:r>
          </a:p>
        </p:txBody>
      </p:sp>
      <p:pic>
        <p:nvPicPr>
          <p:cNvPr id="4" name="Picture 3" descr="Fig_10.5-ba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239" y="1058330"/>
            <a:ext cx="5492496" cy="5279136"/>
          </a:xfrm>
          <a:prstGeom prst="rect">
            <a:avLst/>
          </a:prstGeom>
        </p:spPr>
      </p:pic>
      <p:pic>
        <p:nvPicPr>
          <p:cNvPr id="5" name="Picture 4" descr="Fig_10.5-build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1629831"/>
            <a:ext cx="3176016" cy="2578608"/>
          </a:xfrm>
          <a:prstGeom prst="rect">
            <a:avLst/>
          </a:prstGeom>
        </p:spPr>
      </p:pic>
      <p:pic>
        <p:nvPicPr>
          <p:cNvPr id="6" name="Picture 5" descr="Fig_10.5-build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99" y="1418165"/>
            <a:ext cx="3017520" cy="254812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31762" y="1265426"/>
            <a:ext cx="7394421" cy="4425696"/>
            <a:chOff x="131762" y="1265426"/>
            <a:chExt cx="7394421" cy="4425696"/>
          </a:xfrm>
        </p:grpSpPr>
        <p:sp>
          <p:nvSpPr>
            <p:cNvPr id="16" name="Rectangle 15"/>
            <p:cNvSpPr/>
            <p:nvPr/>
          </p:nvSpPr>
          <p:spPr bwMode="auto">
            <a:xfrm>
              <a:off x="131762" y="5411976"/>
              <a:ext cx="3402000" cy="252413"/>
            </a:xfrm>
            <a:prstGeom prst="rect">
              <a:avLst/>
            </a:prstGeom>
            <a:solidFill>
              <a:srgbClr val="ABE1FA">
                <a:alpha val="2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Gill Sans MT"/>
              </a:endParaRPr>
            </a:p>
          </p:txBody>
        </p:sp>
        <p:pic>
          <p:nvPicPr>
            <p:cNvPr id="9" name="Picture 8" descr="Fig_10.5-build4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127" y="1265426"/>
              <a:ext cx="3115056" cy="4425696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13820" y="3725839"/>
            <a:ext cx="7853138" cy="1956816"/>
            <a:chOff x="113820" y="3725839"/>
            <a:chExt cx="7853138" cy="1956816"/>
          </a:xfrm>
        </p:grpSpPr>
        <p:sp>
          <p:nvSpPr>
            <p:cNvPr id="14" name="Rectangle 13"/>
            <p:cNvSpPr/>
            <p:nvPr/>
          </p:nvSpPr>
          <p:spPr bwMode="auto">
            <a:xfrm>
              <a:off x="113820" y="4091220"/>
              <a:ext cx="3378043" cy="250825"/>
            </a:xfrm>
            <a:prstGeom prst="rect">
              <a:avLst/>
            </a:prstGeom>
            <a:solidFill>
              <a:srgbClr val="FB9D83">
                <a:alpha val="2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Gill Sans MT"/>
              </a:endParaRPr>
            </a:p>
          </p:txBody>
        </p:sp>
        <p:pic>
          <p:nvPicPr>
            <p:cNvPr id="7" name="Picture 6" descr="Fig_10.5-build3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894" y="3725839"/>
              <a:ext cx="3560064" cy="1956816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9956" y="2410119"/>
            <a:ext cx="6701280" cy="3596640"/>
            <a:chOff x="139956" y="2410119"/>
            <a:chExt cx="6701280" cy="359664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139956" y="4891893"/>
              <a:ext cx="3360101" cy="252413"/>
            </a:xfrm>
            <a:prstGeom prst="rect">
              <a:avLst/>
            </a:prstGeom>
            <a:solidFill>
              <a:srgbClr val="ED1C24">
                <a:alpha val="2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Gill Sans MT"/>
              </a:endParaRPr>
            </a:p>
          </p:txBody>
        </p:sp>
        <p:pic>
          <p:nvPicPr>
            <p:cNvPr id="11" name="Picture 10" descr="Fig_10.5-build5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8100" y="2410119"/>
              <a:ext cx="2993136" cy="3596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1518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29895"/>
            <a:ext cx="8051800" cy="5653910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dirty="0"/>
              <a:t>Remember, supply of one currency is demand for another currency</a:t>
            </a:r>
            <a:endParaRPr lang="en-US" dirty="0" smtClean="0"/>
          </a:p>
          <a:p>
            <a:pPr lvl="1"/>
            <a:r>
              <a:rPr lang="en-US" dirty="0" smtClean="0"/>
              <a:t>Americans </a:t>
            </a:r>
            <a:r>
              <a:rPr lang="en-US" dirty="0"/>
              <a:t>demanding C$ supply US$ in </a:t>
            </a:r>
            <a:r>
              <a:rPr lang="en-US" dirty="0" smtClean="0"/>
              <a:t>exchange</a:t>
            </a:r>
          </a:p>
          <a:p>
            <a:pPr lvl="1"/>
            <a:r>
              <a:rPr lang="en-US" dirty="0" smtClean="0"/>
              <a:t>Canadians </a:t>
            </a:r>
            <a:r>
              <a:rPr lang="en-US" dirty="0"/>
              <a:t>demanding US$ supply C$ in </a:t>
            </a:r>
            <a:r>
              <a:rPr lang="en-US" dirty="0" smtClean="0"/>
              <a:t>exchange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For reciprocal </a:t>
            </a:r>
            <a:r>
              <a:rPr lang="en-US" dirty="0"/>
              <a:t>exchange </a:t>
            </a:r>
            <a:r>
              <a:rPr lang="en-US" dirty="0" smtClean="0"/>
              <a:t>rate, </a:t>
            </a:r>
            <a:br>
              <a:rPr lang="en-US" dirty="0" smtClean="0"/>
            </a:br>
            <a:r>
              <a:rPr lang="en-US" dirty="0" smtClean="0"/>
              <a:t>divide 1 by the other </a:t>
            </a:r>
            <a:r>
              <a:rPr lang="en-US" dirty="0"/>
              <a:t>exchange </a:t>
            </a:r>
            <a:r>
              <a:rPr lang="en-US" dirty="0" smtClean="0"/>
              <a:t>rate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If </a:t>
            </a:r>
            <a:r>
              <a:rPr lang="en-US" dirty="0"/>
              <a:t>C$1.00 </a:t>
            </a:r>
            <a:r>
              <a:rPr lang="en-US" dirty="0" smtClean="0"/>
              <a:t>= US</a:t>
            </a:r>
            <a:r>
              <a:rPr lang="en-US" dirty="0"/>
              <a:t>$0.80, reciprocal exchange rate </a:t>
            </a:r>
            <a:r>
              <a:rPr lang="en-US" dirty="0" smtClean="0"/>
              <a:t>is </a:t>
            </a:r>
            <a:br>
              <a:rPr lang="en-US" dirty="0" smtClean="0"/>
            </a:br>
            <a:r>
              <a:rPr lang="en-US" dirty="0" smtClean="0"/>
              <a:t>US</a:t>
            </a:r>
            <a:r>
              <a:rPr lang="en-US" dirty="0"/>
              <a:t>$1.00  = </a:t>
            </a:r>
            <a:r>
              <a:rPr lang="en-US" dirty="0" smtClean="0"/>
              <a:t>1 ÷ 0.80 </a:t>
            </a:r>
            <a:r>
              <a:rPr lang="en-US" dirty="0"/>
              <a:t> = </a:t>
            </a:r>
            <a:r>
              <a:rPr lang="en-US" dirty="0" smtClean="0"/>
              <a:t> C</a:t>
            </a:r>
            <a:r>
              <a:rPr lang="en-US" dirty="0"/>
              <a:t>$</a:t>
            </a:r>
            <a:r>
              <a:rPr lang="en-US" dirty="0" smtClean="0"/>
              <a:t>1.25</a:t>
            </a:r>
            <a:endParaRPr lang="en-US" dirty="0"/>
          </a:p>
          <a:p>
            <a:pPr lvl="1"/>
            <a:r>
              <a:rPr lang="en-US" dirty="0" smtClean="0"/>
              <a:t>When </a:t>
            </a:r>
            <a:r>
              <a:rPr lang="en-US" dirty="0"/>
              <a:t>C$ appreciates against any currency,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that currency </a:t>
            </a:r>
            <a:r>
              <a:rPr lang="en-US" dirty="0"/>
              <a:t>depreciates against C$, and vice </a:t>
            </a:r>
            <a:r>
              <a:rPr lang="en-US" dirty="0" smtClean="0"/>
              <a:t>versa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4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able_10.6.png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006" b="-48006"/>
          <a:stretch>
            <a:fillRect/>
          </a:stretch>
        </p:blipFill>
        <p:spPr>
          <a:xfrm>
            <a:off x="457200" y="473027"/>
            <a:ext cx="8229600" cy="5112080"/>
          </a:xfrm>
        </p:spPr>
      </p:pic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2199057" y="0"/>
            <a:ext cx="4745886" cy="11430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Foreign Exchange Cross Rates</a:t>
            </a:r>
            <a:endParaRPr lang="en-US" dirty="0"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9224" y="2032076"/>
            <a:ext cx="390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FF00"/>
                </a:solidFill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45235" y="2009897"/>
            <a:ext cx="390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FF00"/>
                </a:solidFill>
              </a:rPr>
              <a:t>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98486" y="2020987"/>
            <a:ext cx="390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FF00"/>
                </a:solidFill>
              </a:rPr>
              <a:t>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65961" y="2032076"/>
            <a:ext cx="390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FF00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99040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ross_rat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490"/>
            <a:ext cx="9144000" cy="443809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56734" y="0"/>
            <a:ext cx="7230533" cy="11430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Foreign Exchange Cross Rates  -  February 2017 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657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ctrTitle"/>
          </p:nvPr>
        </p:nvSpPr>
        <p:spPr>
          <a:xfrm>
            <a:off x="0" y="-3175"/>
            <a:ext cx="9144000" cy="1470025"/>
          </a:xfrm>
        </p:spPr>
        <p:txBody>
          <a:bodyPr/>
          <a:lstStyle/>
          <a:p>
            <a:r>
              <a:rPr lang="en-US" dirty="0" smtClean="0">
                <a:solidFill>
                  <a:srgbClr val="1385A7"/>
                </a:solidFill>
              </a:rPr>
              <a:t>FLUCTUATING EXCHANGE RATES</a:t>
            </a:r>
            <a:endParaRPr lang="en-US" dirty="0">
              <a:solidFill>
                <a:srgbClr val="1385A7"/>
              </a:solidFill>
              <a:ea typeface="ＭＳ Ｐゴシック" charset="0"/>
            </a:endParaRPr>
          </a:p>
        </p:txBody>
      </p:sp>
      <p:sp>
        <p:nvSpPr>
          <p:cNvPr id="15362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1095375" y="4129611"/>
            <a:ext cx="6953250" cy="1925638"/>
          </a:xfrm>
        </p:spPr>
        <p:txBody>
          <a:bodyPr/>
          <a:lstStyle/>
          <a:p>
            <a:r>
              <a:rPr lang="en-US" dirty="0"/>
              <a:t>Exchange rate fluctuations are caused by changes in </a:t>
            </a:r>
            <a:r>
              <a:rPr lang="en-US" dirty="0" smtClean="0"/>
              <a:t>interest rate </a:t>
            </a:r>
            <a:r>
              <a:rPr lang="en-US" dirty="0"/>
              <a:t>differentials, inflation rate differentials, Canadian </a:t>
            </a:r>
            <a:r>
              <a:rPr lang="en-US" dirty="0" smtClean="0"/>
              <a:t>real GDP</a:t>
            </a:r>
            <a:r>
              <a:rPr lang="en-US" dirty="0"/>
              <a:t>, R.O.W. demand for </a:t>
            </a:r>
            <a:r>
              <a:rPr lang="en-US" dirty="0" smtClean="0"/>
              <a:t>Canadian exports </a:t>
            </a:r>
            <a:r>
              <a:rPr lang="en-US" dirty="0"/>
              <a:t>and </a:t>
            </a:r>
            <a:r>
              <a:rPr lang="en-US" dirty="0" smtClean="0"/>
              <a:t>world prices</a:t>
            </a:r>
            <a:r>
              <a:rPr lang="en-US" dirty="0"/>
              <a:t>, </a:t>
            </a:r>
            <a:r>
              <a:rPr lang="en-US" dirty="0" smtClean="0"/>
              <a:t>and </a:t>
            </a:r>
            <a:r>
              <a:rPr lang="en-US" dirty="0"/>
              <a:t>expectations by speculators.</a:t>
            </a:r>
            <a:endParaRPr lang="en-US" dirty="0">
              <a:latin typeface="Gill Sans" charset="0"/>
              <a:ea typeface="ＭＳ Ｐゴシック" charset="0"/>
            </a:endParaRPr>
          </a:p>
        </p:txBody>
      </p:sp>
      <p:pic>
        <p:nvPicPr>
          <p:cNvPr id="2" name="Picture 1" descr="dan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1270000"/>
            <a:ext cx="42926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90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Content Placeholder 1"/>
          <p:cNvSpPr>
            <a:spLocks noGrp="1"/>
          </p:cNvSpPr>
          <p:nvPr>
            <p:ph idx="1"/>
          </p:nvPr>
        </p:nvSpPr>
        <p:spPr>
          <a:xfrm>
            <a:off x="457200" y="465680"/>
            <a:ext cx="7639050" cy="494080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Many </a:t>
            </a:r>
            <a:r>
              <a:rPr lang="en-US" dirty="0"/>
              <a:t>economic forces changes </a:t>
            </a:r>
            <a:r>
              <a:rPr lang="en-US" i="1" dirty="0" smtClean="0"/>
              <a:t>both</a:t>
            </a:r>
            <a:r>
              <a:rPr lang="en-US" dirty="0" smtClean="0"/>
              <a:t> demand (curve)  </a:t>
            </a:r>
            <a:r>
              <a:rPr lang="en-US" dirty="0"/>
              <a:t>and supply (curve) in the foreign exchange market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1385A7"/>
                </a:solidFill>
              </a:rPr>
              <a:t>Interest </a:t>
            </a:r>
            <a:r>
              <a:rPr lang="en-US" dirty="0">
                <a:solidFill>
                  <a:srgbClr val="1385A7"/>
                </a:solidFill>
              </a:rPr>
              <a:t>rate </a:t>
            </a:r>
            <a:r>
              <a:rPr lang="en-US" dirty="0" smtClean="0">
                <a:solidFill>
                  <a:srgbClr val="1385A7"/>
                </a:solidFill>
              </a:rPr>
              <a:t>differential</a:t>
            </a:r>
            <a:br>
              <a:rPr lang="en-US" dirty="0" smtClean="0">
                <a:solidFill>
                  <a:srgbClr val="1385A7"/>
                </a:solidFill>
              </a:rPr>
            </a:br>
            <a:r>
              <a:rPr lang="en-US" dirty="0" smtClean="0"/>
              <a:t>difference </a:t>
            </a:r>
            <a:r>
              <a:rPr lang="en-US" dirty="0"/>
              <a:t>in interest </a:t>
            </a:r>
            <a:r>
              <a:rPr lang="en-US" dirty="0" smtClean="0"/>
              <a:t>rates between countries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Increase </a:t>
            </a:r>
            <a:r>
              <a:rPr lang="en-US" dirty="0"/>
              <a:t>in Canadian interest rate </a:t>
            </a:r>
            <a:r>
              <a:rPr lang="en-US" dirty="0" smtClean="0"/>
              <a:t>differential causes C$ to appreciate</a:t>
            </a:r>
            <a:br>
              <a:rPr lang="en-US" dirty="0" smtClean="0"/>
            </a:br>
            <a:r>
              <a:rPr lang="en-US" dirty="0" smtClean="0"/>
              <a:t>(increases </a:t>
            </a:r>
            <a:r>
              <a:rPr lang="en-US" dirty="0"/>
              <a:t>demand and decreases </a:t>
            </a:r>
            <a:r>
              <a:rPr lang="en-US" dirty="0" smtClean="0"/>
              <a:t>supply of </a:t>
            </a:r>
            <a:r>
              <a:rPr lang="en-US" dirty="0"/>
              <a:t>C</a:t>
            </a:r>
            <a:r>
              <a:rPr lang="en-US" dirty="0" smtClean="0"/>
              <a:t>$)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00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the Price of an Apple Differ from </a:t>
            </a:r>
            <a:br>
              <a:rPr lang="en-US"/>
            </a:br>
            <a:r>
              <a:rPr lang="en-US"/>
              <a:t>the Price of a Canadian Dollar (C$) ?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643455" y="5046133"/>
            <a:ext cx="367029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BD4536"/>
                </a:solidFill>
                <a:latin typeface="Gill Sans"/>
                <a:ea typeface="ＭＳ Ｐゴシック" pitchFamily="-65" charset="-128"/>
                <a:cs typeface="Gill San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BD4536"/>
                </a:solidFill>
                <a:latin typeface="Gill Sans SemiBold" pitchFamily="-65" charset="0"/>
                <a:ea typeface="ＭＳ Ｐゴシック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BD4536"/>
                </a:solidFill>
                <a:latin typeface="Gill Sans SemiBold" pitchFamily="-65" charset="0"/>
                <a:ea typeface="ＭＳ Ｐゴシック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BD4536"/>
                </a:solidFill>
                <a:latin typeface="Gill Sans SemiBold" pitchFamily="-65" charset="0"/>
                <a:ea typeface="ＭＳ Ｐゴシック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BD4536"/>
                </a:solidFill>
                <a:latin typeface="Gill Sans SemiBold" pitchFamily="-65" charset="0"/>
                <a:ea typeface="ＭＳ Ｐゴシック" pitchFamily="-65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1385A7"/>
                </a:solidFill>
                <a:latin typeface="Gill Sans SemiBold" pitchFamily="-65" charset="0"/>
                <a:ea typeface="ＭＳ Ｐゴシック" pitchFamily="-65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1385A7"/>
                </a:solidFill>
                <a:latin typeface="Gill Sans SemiBold" pitchFamily="-65" charset="0"/>
                <a:ea typeface="ＭＳ Ｐゴシック" pitchFamily="-65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1385A7"/>
                </a:solidFill>
                <a:latin typeface="Gill Sans SemiBold" pitchFamily="-65" charset="0"/>
                <a:ea typeface="ＭＳ Ｐゴシック" pitchFamily="-65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1385A7"/>
                </a:solidFill>
                <a:latin typeface="Gill Sans SemiBold" pitchFamily="-65" charset="0"/>
                <a:ea typeface="ＭＳ Ｐゴシック" pitchFamily="-65" charset="-128"/>
              </a:defRPr>
            </a:lvl9pPr>
          </a:lstStyle>
          <a:p>
            <a:r>
              <a:rPr lang="en-US" sz="2100" dirty="0" smtClean="0">
                <a:solidFill>
                  <a:schemeClr val="tx1"/>
                </a:solidFill>
                <a:ea typeface="ＭＳ Ｐゴシック" charset="0"/>
              </a:rPr>
              <a:t>Apple Market</a:t>
            </a:r>
            <a:endParaRPr lang="en-US" sz="2100" dirty="0">
              <a:solidFill>
                <a:schemeClr val="tx1"/>
              </a:solidFill>
              <a:ea typeface="ＭＳ Ｐゴシック" charset="0"/>
            </a:endParaRPr>
          </a:p>
        </p:txBody>
      </p:sp>
      <p:pic>
        <p:nvPicPr>
          <p:cNvPr id="2" name="Picture 1" descr="Avi-7.4 0202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7" y="1658938"/>
            <a:ext cx="4004368" cy="368470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669357" y="1693491"/>
            <a:ext cx="4741333" cy="4495642"/>
            <a:chOff x="4669357" y="1693491"/>
            <a:chExt cx="4741333" cy="4495642"/>
          </a:xfrm>
        </p:grpSpPr>
        <p:sp>
          <p:nvSpPr>
            <p:cNvPr id="16" name="Title 1"/>
            <p:cNvSpPr txBox="1">
              <a:spLocks/>
            </p:cNvSpPr>
            <p:nvPr/>
          </p:nvSpPr>
          <p:spPr bwMode="auto">
            <a:xfrm>
              <a:off x="4669357" y="5046133"/>
              <a:ext cx="4741333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rgbClr val="BD4536"/>
                  </a:solidFill>
                  <a:latin typeface="Gill Sans"/>
                  <a:ea typeface="ＭＳ Ｐゴシック" pitchFamily="-65" charset="-128"/>
                  <a:cs typeface="Gill Sans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BD4536"/>
                  </a:solidFill>
                  <a:latin typeface="Gill Sans SemiBold" pitchFamily="-65" charset="0"/>
                  <a:ea typeface="ＭＳ Ｐゴシック" pitchFamily="-65" charset="-128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BD4536"/>
                  </a:solidFill>
                  <a:latin typeface="Gill Sans SemiBold" pitchFamily="-65" charset="0"/>
                  <a:ea typeface="ＭＳ Ｐゴシック" pitchFamily="-65" charset="-128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BD4536"/>
                  </a:solidFill>
                  <a:latin typeface="Gill Sans SemiBold" pitchFamily="-65" charset="0"/>
                  <a:ea typeface="ＭＳ Ｐゴシック" pitchFamily="-65" charset="-128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BD4536"/>
                  </a:solidFill>
                  <a:latin typeface="Gill Sans SemiBold" pitchFamily="-65" charset="0"/>
                  <a:ea typeface="ＭＳ Ｐゴシック" pitchFamily="-65" charset="-128"/>
                </a:defRPr>
              </a:lvl5pPr>
              <a:lvl6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1385A7"/>
                  </a:solidFill>
                  <a:latin typeface="Gill Sans SemiBold" pitchFamily="-65" charset="0"/>
                  <a:ea typeface="ＭＳ Ｐゴシック" pitchFamily="-65" charset="-128"/>
                </a:defRPr>
              </a:lvl6pPr>
              <a:lvl7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1385A7"/>
                  </a:solidFill>
                  <a:latin typeface="Gill Sans SemiBold" pitchFamily="-65" charset="0"/>
                  <a:ea typeface="ＭＳ Ｐゴシック" pitchFamily="-65" charset="-128"/>
                </a:defRPr>
              </a:lvl7pPr>
              <a:lvl8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1385A7"/>
                  </a:solidFill>
                  <a:latin typeface="Gill Sans SemiBold" pitchFamily="-65" charset="0"/>
                  <a:ea typeface="ＭＳ Ｐゴシック" pitchFamily="-65" charset="-128"/>
                </a:defRPr>
              </a:lvl8pPr>
              <a:lvl9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1385A7"/>
                  </a:solidFill>
                  <a:latin typeface="Gill Sans SemiBold" pitchFamily="-65" charset="0"/>
                  <a:ea typeface="ＭＳ Ｐゴシック" pitchFamily="-65" charset="-128"/>
                </a:defRPr>
              </a:lvl9pPr>
            </a:lstStyle>
            <a:p>
              <a:r>
                <a:rPr lang="en-US" sz="2100" dirty="0" smtClean="0">
                  <a:solidFill>
                    <a:schemeClr val="tx1"/>
                  </a:solidFill>
                  <a:ea typeface="ＭＳ Ｐゴシック" charset="0"/>
                </a:rPr>
                <a:t>Foreign Exchange Market</a:t>
              </a:r>
              <a:endParaRPr lang="en-US" sz="2100" dirty="0">
                <a:solidFill>
                  <a:schemeClr val="tx1"/>
                </a:solidFill>
                <a:ea typeface="ＭＳ Ｐゴシック" charset="0"/>
              </a:endParaRPr>
            </a:p>
          </p:txBody>
        </p:sp>
        <p:pic>
          <p:nvPicPr>
            <p:cNvPr id="3" name="Picture 2" descr="Avi-7.4 0202-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393" y="1693491"/>
              <a:ext cx="3897545" cy="3626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9009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1188138" y="0"/>
            <a:ext cx="6767725" cy="11430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Increase in Demand </a:t>
            </a:r>
            <a:r>
              <a:rPr lang="en-US" dirty="0">
                <a:ea typeface="ＭＳ Ｐゴシック" charset="0"/>
              </a:rPr>
              <a:t>&amp;</a:t>
            </a:r>
            <a:r>
              <a:rPr lang="en-US" dirty="0" smtClean="0">
                <a:ea typeface="ＭＳ Ｐゴシック" charset="0"/>
              </a:rPr>
              <a:t> Decrease in Supply of Canadian Dollars in Foreign Exchange Market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6" name="Content Placeholder 5" descr="Fig_10.7-base.png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38" r="-21138"/>
          <a:stretch>
            <a:fillRect/>
          </a:stretch>
        </p:blipFill>
        <p:spPr>
          <a:xfrm>
            <a:off x="364063" y="1315464"/>
            <a:ext cx="8508356" cy="5285232"/>
          </a:xfrm>
        </p:spPr>
      </p:pic>
      <p:pic>
        <p:nvPicPr>
          <p:cNvPr id="8" name="Picture 7" descr="Fig_10.7-build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33" y="1871134"/>
            <a:ext cx="2639568" cy="2639568"/>
          </a:xfrm>
          <a:prstGeom prst="rect">
            <a:avLst/>
          </a:prstGeom>
        </p:spPr>
      </p:pic>
      <p:pic>
        <p:nvPicPr>
          <p:cNvPr id="9" name="Picture 8" descr="Fig_10.7-build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3" y="1608667"/>
            <a:ext cx="2523744" cy="2602992"/>
          </a:xfrm>
          <a:prstGeom prst="rect">
            <a:avLst/>
          </a:prstGeom>
        </p:spPr>
      </p:pic>
      <p:pic>
        <p:nvPicPr>
          <p:cNvPr id="10" name="Picture 9" descr="Fig_10.7-build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033" y="2235200"/>
            <a:ext cx="3279648" cy="56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2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442595"/>
            <a:ext cx="9025467" cy="5653910"/>
          </a:xfrm>
        </p:spPr>
        <p:txBody>
          <a:bodyPr/>
          <a:lstStyle/>
          <a:p>
            <a:r>
              <a:rPr lang="en-US" dirty="0" smtClean="0">
                <a:solidFill>
                  <a:srgbClr val="1385A7"/>
                </a:solidFill>
              </a:rPr>
              <a:t>Inflation </a:t>
            </a:r>
            <a:r>
              <a:rPr lang="en-US" dirty="0">
                <a:solidFill>
                  <a:srgbClr val="1385A7"/>
                </a:solidFill>
              </a:rPr>
              <a:t>rate </a:t>
            </a:r>
            <a:r>
              <a:rPr lang="en-US" dirty="0" smtClean="0">
                <a:solidFill>
                  <a:srgbClr val="1385A7"/>
                </a:solidFill>
              </a:rPr>
              <a:t>differential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difference </a:t>
            </a:r>
            <a:r>
              <a:rPr lang="en-US" dirty="0"/>
              <a:t>in inflation </a:t>
            </a:r>
            <a:r>
              <a:rPr lang="en-US" dirty="0" smtClean="0"/>
              <a:t>rates between countries</a:t>
            </a:r>
            <a:endParaRPr lang="en-US" dirty="0"/>
          </a:p>
          <a:p>
            <a:pPr lvl="1"/>
            <a:r>
              <a:rPr lang="en-US" dirty="0" smtClean="0"/>
              <a:t>Increase </a:t>
            </a:r>
            <a:r>
              <a:rPr lang="en-US" dirty="0"/>
              <a:t>in Canadian inflation rate differential </a:t>
            </a:r>
            <a:br>
              <a:rPr lang="en-US" dirty="0"/>
            </a:br>
            <a:r>
              <a:rPr lang="en-US" dirty="0" smtClean="0"/>
              <a:t>causes C$ to depreciate</a:t>
            </a:r>
            <a:br>
              <a:rPr lang="en-US" dirty="0" smtClean="0"/>
            </a:br>
            <a:r>
              <a:rPr lang="en-US" dirty="0" smtClean="0"/>
              <a:t>(decreases demand </a:t>
            </a:r>
            <a:r>
              <a:rPr lang="en-US" dirty="0"/>
              <a:t>and increases supply of </a:t>
            </a:r>
            <a:r>
              <a:rPr lang="en-US" dirty="0" smtClean="0"/>
              <a:t>C$)</a:t>
            </a:r>
          </a:p>
        </p:txBody>
      </p:sp>
    </p:spTree>
    <p:extLst>
      <p:ext uri="{BB962C8B-B14F-4D97-AF65-F5344CB8AC3E}">
        <p14:creationId xmlns:p14="http://schemas.microsoft.com/office/powerpoint/2010/main" val="3859133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608" y="0"/>
            <a:ext cx="7741392" cy="1143000"/>
          </a:xfrm>
        </p:spPr>
        <p:txBody>
          <a:bodyPr/>
          <a:lstStyle/>
          <a:p>
            <a:r>
              <a:rPr lang="en-US" dirty="0" smtClean="0"/>
              <a:t>Decrease in Demand </a:t>
            </a:r>
            <a:r>
              <a:rPr lang="en-US" dirty="0"/>
              <a:t>&amp;</a:t>
            </a:r>
            <a:r>
              <a:rPr lang="en-US" dirty="0" smtClean="0"/>
              <a:t> Increase in Supply of Canadian Dollars in Foreign Exchange Market</a:t>
            </a:r>
            <a:endParaRPr lang="en-US" dirty="0"/>
          </a:p>
        </p:txBody>
      </p:sp>
      <p:pic>
        <p:nvPicPr>
          <p:cNvPr id="8" name="Content Placeholder 7" descr="Fig10.8-base.png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441" r="-26441"/>
          <a:stretch>
            <a:fillRect/>
          </a:stretch>
        </p:blipFill>
        <p:spPr>
          <a:xfrm>
            <a:off x="457200" y="1213860"/>
            <a:ext cx="8518194" cy="5291328"/>
          </a:xfrm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336550"/>
            <a:ext cx="1841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 smtClean="0">
                <a:solidFill>
                  <a:srgbClr val="F26522"/>
                </a:solidFill>
                <a:latin typeface="Gill Sans"/>
                <a:cs typeface="Gill Sans"/>
              </a:rPr>
              <a:t>Fig. 10.8</a:t>
            </a:r>
          </a:p>
        </p:txBody>
      </p:sp>
      <p:pic>
        <p:nvPicPr>
          <p:cNvPr id="9" name="Picture 8" descr="Fig10.8-build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166" y="1782234"/>
            <a:ext cx="2566416" cy="2645664"/>
          </a:xfrm>
          <a:prstGeom prst="rect">
            <a:avLst/>
          </a:prstGeom>
        </p:spPr>
      </p:pic>
      <p:pic>
        <p:nvPicPr>
          <p:cNvPr id="11" name="Picture 10" descr="Fig10.8-build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234" y="1562097"/>
            <a:ext cx="2676144" cy="2548128"/>
          </a:xfrm>
          <a:prstGeom prst="rect">
            <a:avLst/>
          </a:prstGeom>
        </p:spPr>
      </p:pic>
      <p:pic>
        <p:nvPicPr>
          <p:cNvPr id="12" name="Picture 11" descr="Fig10.8-build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431" y="2752852"/>
            <a:ext cx="3297936" cy="53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31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442595"/>
            <a:ext cx="9025467" cy="5653910"/>
          </a:xfrm>
        </p:spPr>
        <p:txBody>
          <a:bodyPr/>
          <a:lstStyle/>
          <a:p>
            <a:r>
              <a:rPr lang="en-US" dirty="0"/>
              <a:t>Effects of increasing </a:t>
            </a:r>
            <a:r>
              <a:rPr lang="en-US" i="1" dirty="0">
                <a:solidFill>
                  <a:srgbClr val="BD4536"/>
                </a:solidFill>
              </a:rPr>
              <a:t>Canadian real GDP </a:t>
            </a:r>
            <a:r>
              <a:rPr lang="en-US" dirty="0"/>
              <a:t>on C$</a:t>
            </a:r>
          </a:p>
          <a:p>
            <a:pPr lvl="1"/>
            <a:r>
              <a:rPr lang="en-US" dirty="0"/>
              <a:t>Increased investor confidence causes strong appreciation (big increase demand C$, decrease supply C$)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[Less important] Increased imports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small depreciation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(small increase supply C$) </a:t>
            </a:r>
          </a:p>
          <a:p>
            <a:pPr lvl="1"/>
            <a:r>
              <a:rPr lang="en-US" dirty="0"/>
              <a:t>Net effect is C$ appreciates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2699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07239"/>
            <a:ext cx="7628467" cy="565391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Increasing </a:t>
            </a:r>
            <a:r>
              <a:rPr lang="en-US" i="1" dirty="0">
                <a:solidFill>
                  <a:srgbClr val="BD4536"/>
                </a:solidFill>
              </a:rPr>
              <a:t>R.O.W. demand for Canadian </a:t>
            </a:r>
            <a:r>
              <a:rPr lang="en-US" dirty="0">
                <a:solidFill>
                  <a:srgbClr val="BD4536"/>
                </a:solidFill>
              </a:rPr>
              <a:t>exports</a:t>
            </a:r>
            <a:r>
              <a:rPr lang="en-US" dirty="0"/>
              <a:t> </a:t>
            </a:r>
            <a:r>
              <a:rPr lang="en-US" dirty="0" smtClean="0"/>
              <a:t>causes slight </a:t>
            </a:r>
            <a:r>
              <a:rPr lang="en-US" dirty="0"/>
              <a:t>appreciation of C$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increases demand for C$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Rising </a:t>
            </a:r>
            <a:r>
              <a:rPr lang="en-US" i="1" dirty="0">
                <a:solidFill>
                  <a:srgbClr val="BD4536"/>
                </a:solidFill>
              </a:rPr>
              <a:t>world prices for Canadian resource exports  </a:t>
            </a:r>
            <a:r>
              <a:rPr lang="en-US" dirty="0" smtClean="0"/>
              <a:t>causes C</a:t>
            </a:r>
            <a:r>
              <a:rPr lang="en-US" dirty="0"/>
              <a:t>$ to appreciate relative to currencies of non–</a:t>
            </a:r>
            <a:r>
              <a:rPr lang="en-US" dirty="0" smtClean="0"/>
              <a:t>resource producing</a:t>
            </a:r>
            <a:r>
              <a:rPr lang="en-US" dirty="0"/>
              <a:t> </a:t>
            </a:r>
            <a:r>
              <a:rPr lang="en-US" dirty="0" smtClean="0"/>
              <a:t>countries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increases demand for C$</a:t>
            </a:r>
            <a:r>
              <a:rPr lang="en-US" dirty="0" smtClean="0"/>
              <a:t>)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96338"/>
            <a:ext cx="8229600" cy="6985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BD4536"/>
                </a:solidFill>
                <a:latin typeface="Gill Sans"/>
                <a:ea typeface="ＭＳ Ｐゴシック" pitchFamily="-65" charset="-128"/>
                <a:cs typeface="Gill San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BD4536"/>
                </a:solidFill>
                <a:latin typeface="Gill Sans SemiBold" pitchFamily="-65" charset="0"/>
                <a:ea typeface="ＭＳ Ｐゴシック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BD4536"/>
                </a:solidFill>
                <a:latin typeface="Gill Sans SemiBold" pitchFamily="-65" charset="0"/>
                <a:ea typeface="ＭＳ Ｐゴシック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BD4536"/>
                </a:solidFill>
                <a:latin typeface="Gill Sans SemiBold" pitchFamily="-65" charset="0"/>
                <a:ea typeface="ＭＳ Ｐゴシック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BD4536"/>
                </a:solidFill>
                <a:latin typeface="Gill Sans SemiBold" pitchFamily="-65" charset="0"/>
                <a:ea typeface="ＭＳ Ｐゴシック" pitchFamily="-65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1385A7"/>
                </a:solidFill>
                <a:latin typeface="Gill Sans SemiBold" pitchFamily="-65" charset="0"/>
                <a:ea typeface="ＭＳ Ｐゴシック" pitchFamily="-65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1385A7"/>
                </a:solidFill>
                <a:latin typeface="Gill Sans SemiBold" pitchFamily="-65" charset="0"/>
                <a:ea typeface="ＭＳ Ｐゴシック" pitchFamily="-65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1385A7"/>
                </a:solidFill>
                <a:latin typeface="Gill Sans SemiBold" pitchFamily="-65" charset="0"/>
                <a:ea typeface="ＭＳ Ｐゴシック" pitchFamily="-65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1385A7"/>
                </a:solidFill>
                <a:latin typeface="Gill Sans SemiBold" pitchFamily="-65" charset="0"/>
                <a:ea typeface="ＭＳ Ｐゴシック" pitchFamily="-65" charset="-128"/>
              </a:defRPr>
            </a:lvl9pPr>
          </a:lstStyle>
          <a:p>
            <a:r>
              <a:rPr lang="en-US" dirty="0">
                <a:solidFill>
                  <a:srgbClr val="1385A7"/>
                </a:solidFill>
              </a:rPr>
              <a:t>SOLO CHANGES IN DEMAND FOR C$</a:t>
            </a:r>
          </a:p>
        </p:txBody>
      </p:sp>
    </p:spTree>
    <p:extLst>
      <p:ext uri="{BB962C8B-B14F-4D97-AF65-F5344CB8AC3E}">
        <p14:creationId xmlns:p14="http://schemas.microsoft.com/office/powerpoint/2010/main" val="3584002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29895"/>
            <a:ext cx="8318500" cy="5653910"/>
          </a:xfrm>
        </p:spPr>
        <p:txBody>
          <a:bodyPr/>
          <a:lstStyle/>
          <a:p>
            <a:r>
              <a:rPr lang="en-US" dirty="0">
                <a:solidFill>
                  <a:srgbClr val="BD4536"/>
                </a:solidFill>
              </a:rPr>
              <a:t>Currency speculators are the most important force for fluctuations of foreign exchange rates</a:t>
            </a:r>
          </a:p>
          <a:p>
            <a:pPr lvl="1"/>
            <a:r>
              <a:rPr lang="en-US" dirty="0"/>
              <a:t>Daily value world goods trade 2013 </a:t>
            </a:r>
            <a:r>
              <a:rPr lang="en-US" dirty="0" smtClean="0"/>
              <a:t>= </a:t>
            </a:r>
            <a:r>
              <a:rPr lang="en-US" dirty="0"/>
              <a:t>$</a:t>
            </a:r>
            <a:r>
              <a:rPr lang="en-US" dirty="0" smtClean="0"/>
              <a:t>52 billion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Daily value foreign exchange </a:t>
            </a:r>
            <a:r>
              <a:rPr lang="en-US" dirty="0" smtClean="0"/>
              <a:t>2013</a:t>
            </a:r>
            <a:r>
              <a:rPr lang="en-US" dirty="0"/>
              <a:t> </a:t>
            </a:r>
            <a:r>
              <a:rPr lang="en-US" dirty="0" smtClean="0"/>
              <a:t>= </a:t>
            </a:r>
            <a:r>
              <a:rPr lang="en-US" dirty="0"/>
              <a:t>$</a:t>
            </a:r>
            <a:r>
              <a:rPr lang="en-US" dirty="0" smtClean="0"/>
              <a:t>5.3 </a:t>
            </a:r>
            <a:r>
              <a:rPr lang="en-US" dirty="0" smtClean="0">
                <a:solidFill>
                  <a:srgbClr val="BD4536"/>
                </a:solidFill>
              </a:rPr>
              <a:t>trillion</a:t>
            </a:r>
            <a:br>
              <a:rPr lang="en-US" dirty="0" smtClean="0">
                <a:solidFill>
                  <a:srgbClr val="BD4536"/>
                </a:solidFill>
              </a:rPr>
            </a:br>
            <a:r>
              <a:rPr lang="en-US" dirty="0" smtClean="0"/>
              <a:t>Speculators behind 99% of FOREX transactions</a:t>
            </a:r>
            <a:endParaRPr lang="en-US" dirty="0"/>
          </a:p>
          <a:p>
            <a:pPr lvl="1"/>
            <a:r>
              <a:rPr lang="en-US" dirty="0"/>
              <a:t>Expected rise in future price of the C$ </a:t>
            </a:r>
            <a:br>
              <a:rPr lang="en-US" dirty="0"/>
            </a:br>
            <a:r>
              <a:rPr lang="en-US" dirty="0"/>
              <a:t>causes appreciation of C$ </a:t>
            </a:r>
            <a:r>
              <a:rPr lang="en-US" dirty="0" smtClean="0"/>
              <a:t>(</a:t>
            </a:r>
            <a:r>
              <a:rPr lang="en-US" dirty="0"/>
              <a:t>increases demand for C$)</a:t>
            </a:r>
          </a:p>
          <a:p>
            <a:pPr lvl="1"/>
            <a:r>
              <a:rPr lang="en-US" dirty="0"/>
              <a:t>Speculators reinforce and speed up </a:t>
            </a:r>
            <a:r>
              <a:rPr lang="en-US" dirty="0" smtClean="0"/>
              <a:t>effects </a:t>
            </a:r>
            <a:r>
              <a:rPr lang="en-US" dirty="0"/>
              <a:t>of other forces on the price of C$</a:t>
            </a:r>
          </a:p>
        </p:txBody>
      </p:sp>
      <p:pic>
        <p:nvPicPr>
          <p:cNvPr id="3" name="Picture 2" descr="money-bank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096" y="4849441"/>
            <a:ext cx="16383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9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889001" y="0"/>
            <a:ext cx="7365999" cy="11430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Forces Changing the Price of the Canadian Dollar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4" name="Content Placeholder 3" descr="Table_10.9.png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58" b="-13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712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ctrTitle"/>
          </p:nvPr>
        </p:nvSpPr>
        <p:spPr>
          <a:xfrm>
            <a:off x="321738" y="446086"/>
            <a:ext cx="5350933" cy="147002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1385A7"/>
                </a:solidFill>
              </a:rPr>
              <a:t>INTERNATIONAL TRANSMISSION </a:t>
            </a:r>
            <a:br>
              <a:rPr lang="en-US" dirty="0" smtClean="0">
                <a:solidFill>
                  <a:srgbClr val="1385A7"/>
                </a:solidFill>
              </a:rPr>
            </a:br>
            <a:r>
              <a:rPr lang="en-US" dirty="0" smtClean="0">
                <a:solidFill>
                  <a:srgbClr val="1385A7"/>
                </a:solidFill>
              </a:rPr>
              <a:t>MECHANISMS</a:t>
            </a:r>
            <a:endParaRPr lang="en-US" dirty="0">
              <a:solidFill>
                <a:srgbClr val="1385A7"/>
              </a:solidFill>
              <a:ea typeface="ＭＳ Ｐゴシック" charset="0"/>
            </a:endParaRPr>
          </a:p>
        </p:txBody>
      </p:sp>
      <p:sp>
        <p:nvSpPr>
          <p:cNvPr id="15362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42898" y="2102374"/>
            <a:ext cx="4449234" cy="4196821"/>
          </a:xfrm>
        </p:spPr>
        <p:txBody>
          <a:bodyPr/>
          <a:lstStyle/>
          <a:p>
            <a:pPr algn="l"/>
            <a:r>
              <a:rPr lang="en-US" dirty="0"/>
              <a:t>Exchange rates affect real GDP and inflation through </a:t>
            </a:r>
            <a:r>
              <a:rPr lang="en-US" dirty="0" smtClean="0"/>
              <a:t>the international </a:t>
            </a:r>
            <a:r>
              <a:rPr lang="en-US" dirty="0"/>
              <a:t>transmission mechanism affecting net exports</a:t>
            </a:r>
            <a:r>
              <a:rPr lang="en-US" dirty="0" smtClean="0"/>
              <a:t>, aggregate </a:t>
            </a:r>
            <a:r>
              <a:rPr lang="en-US" dirty="0"/>
              <a:t>demand, and the price </a:t>
            </a:r>
            <a:r>
              <a:rPr lang="en-US" dirty="0" smtClean="0"/>
              <a:t>level.</a:t>
            </a:r>
            <a:endParaRPr lang="en-US" dirty="0">
              <a:latin typeface="Gill Sans" charset="0"/>
              <a:ea typeface="ＭＳ Ｐゴシック" charset="0"/>
            </a:endParaRPr>
          </a:p>
        </p:txBody>
      </p:sp>
      <p:pic>
        <p:nvPicPr>
          <p:cNvPr id="2" name="Picture 1" descr="exchan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34" y="0"/>
            <a:ext cx="3986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90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Content Placeholder 1"/>
          <p:cNvSpPr>
            <a:spLocks noGrp="1"/>
          </p:cNvSpPr>
          <p:nvPr>
            <p:ph idx="1"/>
          </p:nvPr>
        </p:nvSpPr>
        <p:spPr>
          <a:xfrm>
            <a:off x="457200" y="465680"/>
            <a:ext cx="7639050" cy="494080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1385A7"/>
                </a:solidFill>
              </a:rPr>
              <a:t>International </a:t>
            </a:r>
            <a:r>
              <a:rPr lang="en-US" dirty="0">
                <a:solidFill>
                  <a:srgbClr val="1385A7"/>
                </a:solidFill>
              </a:rPr>
              <a:t>transmission </a:t>
            </a:r>
            <a:r>
              <a:rPr lang="en-US" dirty="0" smtClean="0">
                <a:solidFill>
                  <a:srgbClr val="1385A7"/>
                </a:solidFill>
              </a:rPr>
              <a:t>mechanism </a:t>
            </a:r>
            <a:br>
              <a:rPr lang="en-US" dirty="0" smtClean="0">
                <a:solidFill>
                  <a:srgbClr val="1385A7"/>
                </a:solidFill>
              </a:rPr>
            </a:br>
            <a:r>
              <a:rPr lang="en-US" dirty="0" smtClean="0"/>
              <a:t>how exchange </a:t>
            </a:r>
            <a:r>
              <a:rPr lang="en-US" dirty="0"/>
              <a:t>rates affect real GDP and </a:t>
            </a:r>
            <a:r>
              <a:rPr lang="en-US" dirty="0" smtClean="0"/>
              <a:t>inflation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BD4536"/>
                </a:solidFill>
              </a:rPr>
              <a:t>Appreciating </a:t>
            </a:r>
            <a:r>
              <a:rPr lang="en-US" dirty="0">
                <a:solidFill>
                  <a:srgbClr val="BD4536"/>
                </a:solidFill>
              </a:rPr>
              <a:t>C$ is negative aggregate demand </a:t>
            </a:r>
            <a:r>
              <a:rPr lang="en-US" dirty="0" smtClean="0">
                <a:solidFill>
                  <a:srgbClr val="BD4536"/>
                </a:solidFill>
              </a:rPr>
              <a:t>shock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Decreases </a:t>
            </a:r>
            <a:r>
              <a:rPr lang="en-US" dirty="0"/>
              <a:t>net </a:t>
            </a:r>
            <a:r>
              <a:rPr lang="en-US" dirty="0" smtClean="0"/>
              <a:t>exports; </a:t>
            </a:r>
            <a:br>
              <a:rPr lang="en-US" dirty="0" smtClean="0"/>
            </a:br>
            <a:r>
              <a:rPr lang="en-US" dirty="0" smtClean="0"/>
              <a:t>decreasing </a:t>
            </a:r>
            <a:r>
              <a:rPr lang="en-US" dirty="0"/>
              <a:t>aggregate demand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decreasing </a:t>
            </a:r>
            <a:r>
              <a:rPr lang="en-US" dirty="0"/>
              <a:t>real GDP,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increasing unemployment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Decreases inflation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Pushes </a:t>
            </a:r>
            <a:r>
              <a:rPr lang="en-US" dirty="0"/>
              <a:t>the economy into a </a:t>
            </a:r>
            <a:r>
              <a:rPr lang="en-US" dirty="0" smtClean="0"/>
              <a:t>contraction</a:t>
            </a:r>
            <a:endParaRPr lang="en-US" dirty="0">
              <a:latin typeface="Gill San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900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1738471" y="0"/>
            <a:ext cx="5667059" cy="11430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International Transmission Mechanism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3" name="Content Placeholder 2" descr="transmission-mechanism.gif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333" r="-52333"/>
          <a:stretch>
            <a:fillRect/>
          </a:stretch>
        </p:blipFill>
        <p:spPr>
          <a:xfrm>
            <a:off x="33920" y="1068423"/>
            <a:ext cx="9086038" cy="5643720"/>
          </a:xfrm>
        </p:spPr>
      </p:pic>
    </p:spTree>
    <p:extLst>
      <p:ext uri="{BB962C8B-B14F-4D97-AF65-F5344CB8AC3E}">
        <p14:creationId xmlns:p14="http://schemas.microsoft.com/office/powerpoint/2010/main" val="257712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ctrTitle"/>
          </p:nvPr>
        </p:nvSpPr>
        <p:spPr>
          <a:xfrm>
            <a:off x="0" y="-3175"/>
            <a:ext cx="9144000" cy="1470025"/>
          </a:xfrm>
        </p:spPr>
        <p:txBody>
          <a:bodyPr/>
          <a:lstStyle/>
          <a:p>
            <a:r>
              <a:rPr lang="en-US" dirty="0" smtClean="0">
                <a:solidFill>
                  <a:srgbClr val="1385A7"/>
                </a:solidFill>
              </a:rPr>
              <a:t>DEMAND AND SUPPLY OF CANADIAN DOLLARS</a:t>
            </a:r>
            <a:endParaRPr lang="en-US" dirty="0">
              <a:solidFill>
                <a:srgbClr val="1385A7"/>
              </a:solidFill>
              <a:ea typeface="ＭＳ Ｐゴシック" charset="0"/>
            </a:endParaRPr>
          </a:p>
        </p:txBody>
      </p:sp>
      <p:sp>
        <p:nvSpPr>
          <p:cNvPr id="15362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1386416" y="4099966"/>
            <a:ext cx="6371168" cy="2465916"/>
          </a:xfrm>
        </p:spPr>
        <p:txBody>
          <a:bodyPr/>
          <a:lstStyle/>
          <a:p>
            <a:r>
              <a:rPr lang="en-US" dirty="0"/>
              <a:t>The demand for products, services, and assets from </a:t>
            </a:r>
            <a:r>
              <a:rPr lang="en-US" dirty="0" smtClean="0"/>
              <a:t>other countries</a:t>
            </a:r>
            <a:r>
              <a:rPr lang="en-US" dirty="0"/>
              <a:t>, which must be paid for in local currencies, </a:t>
            </a:r>
            <a:r>
              <a:rPr lang="en-US" dirty="0" smtClean="0"/>
              <a:t>are behind </a:t>
            </a:r>
            <a:r>
              <a:rPr lang="en-US" dirty="0"/>
              <a:t>demand and supply on the foreign exchange market</a:t>
            </a:r>
            <a:r>
              <a:rPr lang="en-US" dirty="0" smtClean="0"/>
              <a:t>, determining </a:t>
            </a:r>
            <a:r>
              <a:rPr lang="en-US" dirty="0"/>
              <a:t>exchange rates.</a:t>
            </a:r>
            <a:endParaRPr lang="en-US" dirty="0">
              <a:latin typeface="Gill Sans" charset="0"/>
              <a:ea typeface="ＭＳ Ｐゴシック" charset="0"/>
            </a:endParaRPr>
          </a:p>
        </p:txBody>
      </p:sp>
      <p:pic>
        <p:nvPicPr>
          <p:cNvPr id="2" name="Picture 1" descr="cas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429" y="1202269"/>
            <a:ext cx="4137143" cy="28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999067" y="0"/>
            <a:ext cx="7145867" cy="1143000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Negative Demand Shock from Appreciating C$</a:t>
            </a:r>
          </a:p>
        </p:txBody>
      </p:sp>
      <p:pic>
        <p:nvPicPr>
          <p:cNvPr id="3" name="Picture 2" descr="8.14-b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79" y="847727"/>
            <a:ext cx="6706210" cy="5547970"/>
          </a:xfrm>
          <a:prstGeom prst="rect">
            <a:avLst/>
          </a:prstGeom>
        </p:spPr>
      </p:pic>
      <p:pic>
        <p:nvPicPr>
          <p:cNvPr id="4" name="Picture 3" descr="8.14-base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35" y="1225178"/>
            <a:ext cx="6520891" cy="4598213"/>
          </a:xfrm>
          <a:prstGeom prst="rect">
            <a:avLst/>
          </a:prstGeom>
        </p:spPr>
      </p:pic>
      <p:pic>
        <p:nvPicPr>
          <p:cNvPr id="7" name="Picture 6" descr="8.14-build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1452034"/>
            <a:ext cx="4604004" cy="4360774"/>
          </a:xfrm>
          <a:prstGeom prst="rect">
            <a:avLst/>
          </a:prstGeom>
        </p:spPr>
      </p:pic>
      <p:pic>
        <p:nvPicPr>
          <p:cNvPr id="8" name="Picture 7" descr="8.14-build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3" y="6258739"/>
            <a:ext cx="1887931" cy="451714"/>
          </a:xfrm>
          <a:prstGeom prst="rect">
            <a:avLst/>
          </a:prstGeom>
        </p:spPr>
      </p:pic>
      <p:pic>
        <p:nvPicPr>
          <p:cNvPr id="9" name="Picture 8" descr="8.14-build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67" y="3289300"/>
            <a:ext cx="700735" cy="700735"/>
          </a:xfrm>
          <a:prstGeom prst="rect">
            <a:avLst/>
          </a:prstGeom>
        </p:spPr>
      </p:pic>
      <p:pic>
        <p:nvPicPr>
          <p:cNvPr id="10" name="Picture 9" descr="8.14-build2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11" y="3812116"/>
            <a:ext cx="4256532" cy="231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08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BD4536"/>
                </a:solidFill>
              </a:rPr>
              <a:t>Depreciating </a:t>
            </a:r>
            <a:r>
              <a:rPr lang="en-US" dirty="0">
                <a:solidFill>
                  <a:srgbClr val="BD4536"/>
                </a:solidFill>
              </a:rPr>
              <a:t>C$ is positive aggregate demand </a:t>
            </a:r>
            <a:r>
              <a:rPr lang="en-US" dirty="0" smtClean="0">
                <a:solidFill>
                  <a:srgbClr val="BD4536"/>
                </a:solidFill>
              </a:rPr>
              <a:t>shock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Increases </a:t>
            </a:r>
            <a:r>
              <a:rPr lang="en-US" dirty="0"/>
              <a:t>net </a:t>
            </a:r>
            <a:r>
              <a:rPr lang="en-US" dirty="0" smtClean="0"/>
              <a:t>exports; </a:t>
            </a:r>
            <a:br>
              <a:rPr lang="en-US" dirty="0" smtClean="0"/>
            </a:br>
            <a:r>
              <a:rPr lang="en-US" dirty="0" smtClean="0"/>
              <a:t>increasing </a:t>
            </a:r>
            <a:r>
              <a:rPr lang="en-US" dirty="0"/>
              <a:t>aggregate demand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increasing </a:t>
            </a:r>
            <a:r>
              <a:rPr lang="en-US" dirty="0"/>
              <a:t>real GDP,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decreasing unemployment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Increases inflation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Pushes </a:t>
            </a:r>
            <a:r>
              <a:rPr lang="en-US" dirty="0"/>
              <a:t>the economy into </a:t>
            </a:r>
            <a:r>
              <a:rPr lang="en-US" dirty="0" smtClean="0"/>
              <a:t>expansion</a:t>
            </a:r>
          </a:p>
        </p:txBody>
      </p:sp>
    </p:spTree>
    <p:extLst>
      <p:ext uri="{BB962C8B-B14F-4D97-AF65-F5344CB8AC3E}">
        <p14:creationId xmlns:p14="http://schemas.microsoft.com/office/powerpoint/2010/main" val="3859133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1738471" y="0"/>
            <a:ext cx="5667059" cy="11430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International Transmission Mechanism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3" name="Content Placeholder 2" descr="transmission-mechanism.gif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333" r="-52333"/>
          <a:stretch>
            <a:fillRect/>
          </a:stretch>
        </p:blipFill>
        <p:spPr>
          <a:xfrm>
            <a:off x="33920" y="1068423"/>
            <a:ext cx="9086038" cy="5643720"/>
          </a:xfrm>
        </p:spPr>
      </p:pic>
    </p:spTree>
    <p:extLst>
      <p:ext uri="{BB962C8B-B14F-4D97-AF65-F5344CB8AC3E}">
        <p14:creationId xmlns:p14="http://schemas.microsoft.com/office/powerpoint/2010/main" val="158497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06 at 4.08.35 P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70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 </a:t>
            </a:r>
            <a:r>
              <a:rPr lang="en-US" dirty="0"/>
              <a:t>and disadvantages to both higher and </a:t>
            </a:r>
            <a:r>
              <a:rPr lang="en-US" dirty="0" smtClean="0"/>
              <a:t>lower exchange rates</a:t>
            </a:r>
            <a:endParaRPr lang="en-US" dirty="0"/>
          </a:p>
          <a:p>
            <a:pPr lvl="1"/>
            <a:r>
              <a:rPr lang="en-US" dirty="0" smtClean="0">
                <a:solidFill>
                  <a:srgbClr val="BD4536"/>
                </a:solidFill>
              </a:rPr>
              <a:t>Appreciating </a:t>
            </a:r>
            <a:r>
              <a:rPr lang="en-US" dirty="0">
                <a:solidFill>
                  <a:srgbClr val="BD4536"/>
                </a:solidFill>
              </a:rPr>
              <a:t>C$ </a:t>
            </a:r>
            <a:r>
              <a:rPr lang="en-US" dirty="0"/>
              <a:t>makes imports less expensive</a:t>
            </a:r>
            <a:r>
              <a:rPr lang="en-US" dirty="0" smtClean="0"/>
              <a:t>, but is </a:t>
            </a:r>
            <a:r>
              <a:rPr lang="en-US" dirty="0" smtClean="0">
                <a:solidFill>
                  <a:srgbClr val="BD4536"/>
                </a:solidFill>
              </a:rPr>
              <a:t>negative </a:t>
            </a:r>
            <a:r>
              <a:rPr lang="en-US" dirty="0">
                <a:solidFill>
                  <a:srgbClr val="BD4536"/>
                </a:solidFill>
              </a:rPr>
              <a:t>demand shock</a:t>
            </a:r>
            <a:r>
              <a:rPr lang="en-US" dirty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hurting </a:t>
            </a:r>
            <a:r>
              <a:rPr lang="en-US" dirty="0"/>
              <a:t>exporters</a:t>
            </a:r>
            <a:r>
              <a:rPr lang="en-US" dirty="0" smtClean="0"/>
              <a:t>, decreasing </a:t>
            </a:r>
            <a:r>
              <a:rPr lang="en-US" dirty="0"/>
              <a:t>real GDP,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increasing </a:t>
            </a:r>
            <a:r>
              <a:rPr lang="en-US" dirty="0"/>
              <a:t>unemployment</a:t>
            </a:r>
            <a:r>
              <a:rPr lang="en-US" dirty="0" smtClean="0"/>
              <a:t>, decreasing inflation</a:t>
            </a:r>
            <a:endParaRPr lang="en-US" dirty="0"/>
          </a:p>
          <a:p>
            <a:pPr lvl="1"/>
            <a:r>
              <a:rPr lang="en-US" dirty="0" smtClean="0">
                <a:solidFill>
                  <a:srgbClr val="BD4536"/>
                </a:solidFill>
              </a:rPr>
              <a:t>Depreciating </a:t>
            </a:r>
            <a:r>
              <a:rPr lang="en-US" dirty="0">
                <a:solidFill>
                  <a:srgbClr val="BD4536"/>
                </a:solidFill>
              </a:rPr>
              <a:t>C$ </a:t>
            </a:r>
            <a:r>
              <a:rPr lang="en-US" dirty="0"/>
              <a:t>makes imports more expensive</a:t>
            </a:r>
            <a:r>
              <a:rPr lang="en-US" dirty="0" smtClean="0"/>
              <a:t>, but is </a:t>
            </a:r>
            <a:r>
              <a:rPr lang="en-US" dirty="0">
                <a:solidFill>
                  <a:srgbClr val="BD4536"/>
                </a:solidFill>
              </a:rPr>
              <a:t>positive demand shock</a:t>
            </a:r>
            <a:r>
              <a:rPr lang="en-US" dirty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helping </a:t>
            </a:r>
            <a:r>
              <a:rPr lang="en-US" dirty="0"/>
              <a:t>exporters</a:t>
            </a:r>
            <a:r>
              <a:rPr lang="en-US" dirty="0" smtClean="0"/>
              <a:t>, increasing </a:t>
            </a:r>
            <a:r>
              <a:rPr lang="en-US" dirty="0"/>
              <a:t>real GDP,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decreasing </a:t>
            </a:r>
            <a:r>
              <a:rPr lang="en-US" dirty="0"/>
              <a:t>unemployment</a:t>
            </a:r>
            <a:r>
              <a:rPr lang="en-US" dirty="0" smtClean="0"/>
              <a:t>, increasing inflation</a:t>
            </a:r>
          </a:p>
          <a:p>
            <a:r>
              <a:rPr lang="en-US" dirty="0">
                <a:solidFill>
                  <a:srgbClr val="BD4536"/>
                </a:solidFill>
              </a:rPr>
              <a:t>There is no socially “best” exchange rate – </a:t>
            </a:r>
            <a:br>
              <a:rPr lang="en-US" dirty="0">
                <a:solidFill>
                  <a:srgbClr val="BD4536"/>
                </a:solidFill>
              </a:rPr>
            </a:br>
            <a:r>
              <a:rPr lang="en-US" dirty="0">
                <a:solidFill>
                  <a:srgbClr val="BD4536"/>
                </a:solidFill>
              </a:rPr>
              <a:t>only trade-offs between winning and losing groups</a:t>
            </a:r>
          </a:p>
        </p:txBody>
      </p:sp>
    </p:spTree>
    <p:extLst>
      <p:ext uri="{BB962C8B-B14F-4D97-AF65-F5344CB8AC3E}">
        <p14:creationId xmlns:p14="http://schemas.microsoft.com/office/powerpoint/2010/main" val="3618213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385A7"/>
                </a:solidFill>
              </a:rPr>
              <a:t>PURCHASING POWER PARITY </a:t>
            </a:r>
            <a:br>
              <a:rPr lang="en-US" dirty="0" smtClean="0">
                <a:solidFill>
                  <a:srgbClr val="1385A7"/>
                </a:solidFill>
              </a:rPr>
            </a:br>
            <a:r>
              <a:rPr lang="en-US" dirty="0" smtClean="0">
                <a:solidFill>
                  <a:srgbClr val="1385A7"/>
                </a:solidFill>
              </a:rPr>
              <a:t>AND RATE OF RETURN ANCHORS</a:t>
            </a:r>
            <a:endParaRPr lang="en-US" dirty="0">
              <a:solidFill>
                <a:srgbClr val="1385A7"/>
              </a:solidFill>
              <a:ea typeface="ＭＳ Ｐゴシック" charset="0"/>
            </a:endParaRPr>
          </a:p>
        </p:txBody>
      </p:sp>
      <p:sp>
        <p:nvSpPr>
          <p:cNvPr id="15362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1100138" y="4468271"/>
            <a:ext cx="6953250" cy="1925638"/>
          </a:xfrm>
        </p:spPr>
        <p:txBody>
          <a:bodyPr/>
          <a:lstStyle/>
          <a:p>
            <a:r>
              <a:rPr lang="en-US" dirty="0"/>
              <a:t>The law of one price, purchasing power parity,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rate of </a:t>
            </a:r>
            <a:r>
              <a:rPr lang="en-US" dirty="0"/>
              <a:t>return parity are the best available standards </a:t>
            </a:r>
            <a:r>
              <a:rPr lang="en-US" dirty="0" smtClean="0"/>
              <a:t>for predicting</a:t>
            </a:r>
            <a:r>
              <a:rPr lang="en-US" dirty="0"/>
              <a:t> </a:t>
            </a:r>
            <a:r>
              <a:rPr lang="en-US" dirty="0" smtClean="0"/>
              <a:t>where </a:t>
            </a:r>
            <a:r>
              <a:rPr lang="en-US" dirty="0"/>
              <a:t>exchange rates eventually settle</a:t>
            </a:r>
            <a:r>
              <a:rPr lang="en-US" dirty="0" smtClean="0"/>
              <a:t>, despite </a:t>
            </a:r>
            <a:r>
              <a:rPr lang="en-US" dirty="0"/>
              <a:t>their limitations.</a:t>
            </a:r>
            <a:endParaRPr lang="en-US" dirty="0">
              <a:latin typeface="Gill Sans" charset="0"/>
              <a:ea typeface="ＭＳ Ｐゴシック" charset="0"/>
            </a:endParaRPr>
          </a:p>
        </p:txBody>
      </p:sp>
      <p:pic>
        <p:nvPicPr>
          <p:cNvPr id="2" name="Picture 1" descr="loonie-peo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68" y="1481663"/>
            <a:ext cx="398057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90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Content Placeholder 1"/>
          <p:cNvSpPr>
            <a:spLocks noGrp="1"/>
          </p:cNvSpPr>
          <p:nvPr>
            <p:ph idx="1"/>
          </p:nvPr>
        </p:nvSpPr>
        <p:spPr>
          <a:xfrm>
            <a:off x="457200" y="465680"/>
            <a:ext cx="7639050" cy="4940805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dirty="0" smtClean="0"/>
              <a:t>Predictions </a:t>
            </a:r>
            <a:r>
              <a:rPr lang="en-US" dirty="0"/>
              <a:t>where exchange rates settle based on </a:t>
            </a:r>
            <a:r>
              <a:rPr lang="en-US" dirty="0" smtClean="0">
                <a:solidFill>
                  <a:srgbClr val="1385A7"/>
                </a:solidFill>
              </a:rPr>
              <a:t>law of one price </a:t>
            </a:r>
            <a:br>
              <a:rPr lang="en-US" dirty="0" smtClean="0">
                <a:solidFill>
                  <a:srgbClr val="1385A7"/>
                </a:solidFill>
              </a:rPr>
            </a:br>
            <a:r>
              <a:rPr lang="en-US" dirty="0" smtClean="0"/>
              <a:t>profit </a:t>
            </a:r>
            <a:r>
              <a:rPr lang="en-US" dirty="0"/>
              <a:t>seekers </a:t>
            </a:r>
            <a:r>
              <a:rPr lang="en-US" dirty="0" smtClean="0"/>
              <a:t>eliminate differences across markets </a:t>
            </a:r>
            <a:r>
              <a:rPr lang="en-US" dirty="0"/>
              <a:t>in </a:t>
            </a:r>
            <a:r>
              <a:rPr lang="en-US" dirty="0" smtClean="0"/>
              <a:t>prices of </a:t>
            </a:r>
            <a:r>
              <a:rPr lang="en-US" dirty="0"/>
              <a:t>same product </a:t>
            </a:r>
            <a:endParaRPr lang="en-US" dirty="0" smtClean="0"/>
          </a:p>
          <a:p>
            <a:pPr>
              <a:lnSpc>
                <a:spcPct val="114000"/>
              </a:lnSpc>
            </a:pPr>
            <a:r>
              <a:rPr lang="en-US" dirty="0" smtClean="0">
                <a:solidFill>
                  <a:srgbClr val="1385A7"/>
                </a:solidFill>
              </a:rPr>
              <a:t>Purchasing </a:t>
            </a:r>
            <a:r>
              <a:rPr lang="en-US" dirty="0">
                <a:solidFill>
                  <a:srgbClr val="1385A7"/>
                </a:solidFill>
              </a:rPr>
              <a:t>power parity (</a:t>
            </a:r>
            <a:r>
              <a:rPr lang="en-US" i="1" dirty="0">
                <a:solidFill>
                  <a:srgbClr val="1385A7"/>
                </a:solidFill>
              </a:rPr>
              <a:t>PPP</a:t>
            </a:r>
            <a:r>
              <a:rPr lang="en-US" dirty="0" smtClean="0">
                <a:solidFill>
                  <a:srgbClr val="1385A7"/>
                </a:solidFill>
              </a:rPr>
              <a:t>)</a:t>
            </a:r>
            <a:br>
              <a:rPr lang="en-US" dirty="0" smtClean="0">
                <a:solidFill>
                  <a:srgbClr val="1385A7"/>
                </a:solidFill>
              </a:rPr>
            </a:br>
            <a:r>
              <a:rPr lang="en-US" dirty="0" smtClean="0"/>
              <a:t>exchange rates adjust </a:t>
            </a:r>
            <a:r>
              <a:rPr lang="en-US" dirty="0"/>
              <a:t>so that money has equal real purchasing </a:t>
            </a:r>
            <a:r>
              <a:rPr lang="en-US" dirty="0" smtClean="0"/>
              <a:t>power in </a:t>
            </a:r>
            <a:r>
              <a:rPr lang="en-US" dirty="0"/>
              <a:t>any </a:t>
            </a:r>
            <a:r>
              <a:rPr lang="en-US" dirty="0" smtClean="0"/>
              <a:t>country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C</a:t>
            </a:r>
            <a:r>
              <a:rPr lang="en-US" dirty="0"/>
              <a:t>$15 buys exactly same </a:t>
            </a:r>
            <a:r>
              <a:rPr lang="en-US" dirty="0" smtClean="0"/>
              <a:t>products in </a:t>
            </a:r>
            <a:r>
              <a:rPr lang="en-US" dirty="0"/>
              <a:t>Canada — and when converted into US$ at </a:t>
            </a:r>
            <a:r>
              <a:rPr lang="en-US" i="1" dirty="0" smtClean="0"/>
              <a:t>PPP</a:t>
            </a:r>
            <a:r>
              <a:rPr lang="en-US" dirty="0" smtClean="0"/>
              <a:t> exchange </a:t>
            </a:r>
            <a:r>
              <a:rPr lang="en-US" dirty="0"/>
              <a:t>rate — and in the United </a:t>
            </a:r>
            <a:r>
              <a:rPr lang="en-US" dirty="0" smtClean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633900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29895"/>
            <a:ext cx="8060267" cy="565391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Example of Screen Protectors	</a:t>
            </a:r>
            <a:b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		C$      15</a:t>
            </a:r>
            <a:b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		US$    10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	If $1 Canadian =  67 cents US,  then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 PPP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Money, when converted to other currency, </a:t>
            </a:r>
            <a:b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buys same real goods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If purchasing power parity does </a:t>
            </a:r>
            <a:r>
              <a:rPr lang="en-US" dirty="0">
                <a:solidFill>
                  <a:srgbClr val="BD4536"/>
                </a:solidFill>
                <a:latin typeface="Calibri" charset="0"/>
                <a:ea typeface="ＭＳ Ｐゴシック" charset="0"/>
                <a:cs typeface="ＭＳ Ｐゴシック" charset="0"/>
              </a:rPr>
              <a:t>not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hold, for example, Canadian $ more valuable than U.S. dollar for purchases </a:t>
            </a:r>
            <a:b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(C$1 = US$1) </a:t>
            </a:r>
          </a:p>
          <a:p>
            <a:pPr lvl="1"/>
            <a:r>
              <a:rPr lang="en-US" b="1" dirty="0">
                <a:latin typeface="Symbol" charset="0"/>
                <a:ea typeface="ＭＳ Ｐゴシック" charset="0"/>
                <a:cs typeface="ＭＳ Ｐゴシック" charset="0"/>
                <a:sym typeface="Symbol" charset="0"/>
              </a:rPr>
              <a:t></a:t>
            </a:r>
            <a:r>
              <a:rPr lang="en-US" dirty="0">
                <a:latin typeface="Symbo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people sell C$ for US$  </a:t>
            </a:r>
            <a:r>
              <a:rPr lang="en-US" b="1" dirty="0">
                <a:latin typeface="Symbol" charset="0"/>
                <a:ea typeface="ＭＳ Ｐゴシック" charset="0"/>
                <a:cs typeface="ＭＳ Ｐゴシック" charset="0"/>
                <a:sym typeface="Symbol" charset="0"/>
              </a:rPr>
              <a:t></a:t>
            </a:r>
            <a:r>
              <a:rPr lang="en-US" dirty="0">
                <a:latin typeface="Symbol" charset="0"/>
                <a:ea typeface="ＭＳ Ｐゴシック" charset="0"/>
                <a:cs typeface="ＭＳ Ｐゴシック" charset="0"/>
              </a:rPr>
              <a:t> </a:t>
            </a:r>
            <a:r>
              <a:rPr lang="en-US" b="1" dirty="0">
                <a:latin typeface="Symbol" charset="0"/>
                <a:ea typeface="ＭＳ Ｐゴシック" charset="0"/>
                <a:cs typeface="ＭＳ Ｐゴシック" charset="0"/>
                <a:sym typeface="Symbol" charset="0"/>
              </a:rPr>
              <a:t></a:t>
            </a:r>
            <a:r>
              <a:rPr lang="en-US" dirty="0">
                <a:latin typeface="Symbo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supply Canadian $</a:t>
            </a:r>
          </a:p>
          <a:p>
            <a:pPr lvl="1"/>
            <a:r>
              <a:rPr lang="en-US" b="1" dirty="0">
                <a:latin typeface="Symbol" charset="0"/>
                <a:ea typeface="ＭＳ Ｐゴシック" charset="0"/>
                <a:cs typeface="ＭＳ Ｐゴシック" charset="0"/>
                <a:sym typeface="Symbol" charset="0"/>
              </a:rPr>
              <a:t></a:t>
            </a:r>
            <a:r>
              <a:rPr lang="en-US" dirty="0">
                <a:latin typeface="Symbo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Canadian $ depreciates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57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igMa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0047"/>
            <a:ext cx="9144000" cy="40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97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1655921" y="0"/>
            <a:ext cx="5832159" cy="11430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Big Mac Purchasing Power Parity Index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5" name="Picture 4" descr="BigMac_Tab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" y="1423694"/>
            <a:ext cx="9271000" cy="3161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73548" y="5334000"/>
            <a:ext cx="339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+mn-lt"/>
              </a:rPr>
              <a:t>Big Mac costs US$4.80 in US</a:t>
            </a:r>
          </a:p>
        </p:txBody>
      </p:sp>
    </p:spTree>
    <p:extLst>
      <p:ext uri="{BB962C8B-B14F-4D97-AF65-F5344CB8AC3E}">
        <p14:creationId xmlns:p14="http://schemas.microsoft.com/office/powerpoint/2010/main" val="257712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Content Placeholder 1"/>
          <p:cNvSpPr>
            <a:spLocks noGrp="1"/>
          </p:cNvSpPr>
          <p:nvPr>
            <p:ph idx="1"/>
          </p:nvPr>
        </p:nvSpPr>
        <p:spPr>
          <a:xfrm>
            <a:off x="457200" y="465680"/>
            <a:ext cx="7639050" cy="4940805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dirty="0" smtClean="0">
                <a:solidFill>
                  <a:srgbClr val="1385A7"/>
                </a:solidFill>
              </a:rPr>
              <a:t>Exchange rate</a:t>
            </a:r>
            <a:br>
              <a:rPr lang="en-US" dirty="0" smtClean="0">
                <a:solidFill>
                  <a:srgbClr val="1385A7"/>
                </a:solidFill>
              </a:rPr>
            </a:br>
            <a:r>
              <a:rPr lang="en-US" dirty="0" smtClean="0"/>
              <a:t>price </a:t>
            </a:r>
            <a:r>
              <a:rPr lang="en-US" dirty="0"/>
              <a:t>one currency </a:t>
            </a:r>
            <a:r>
              <a:rPr lang="en-US" dirty="0" smtClean="0"/>
              <a:t>exchanges for </a:t>
            </a:r>
            <a:r>
              <a:rPr lang="en-US" dirty="0"/>
              <a:t>another </a:t>
            </a:r>
            <a:r>
              <a:rPr lang="en-US" dirty="0" smtClean="0"/>
              <a:t>currency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Exchange </a:t>
            </a:r>
            <a:r>
              <a:rPr lang="en-US" dirty="0"/>
              <a:t>rate is the price of 1 Canadian </a:t>
            </a:r>
            <a:r>
              <a:rPr lang="en-US" dirty="0" smtClean="0"/>
              <a:t>dollar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the price of C$1.00 = US$0.80, </a:t>
            </a:r>
            <a:br>
              <a:rPr lang="en-US" dirty="0"/>
            </a:br>
            <a:r>
              <a:rPr lang="en-US" dirty="0"/>
              <a:t>it takes 80 cents U.S. to buy 1 Canadian dollar</a:t>
            </a:r>
            <a:endParaRPr lang="en-US" dirty="0" smtClean="0"/>
          </a:p>
          <a:p>
            <a:pPr>
              <a:lnSpc>
                <a:spcPct val="114000"/>
              </a:lnSpc>
            </a:pPr>
            <a:r>
              <a:rPr lang="en-US" dirty="0" smtClean="0">
                <a:solidFill>
                  <a:srgbClr val="1385A7"/>
                </a:solidFill>
              </a:rPr>
              <a:t>Foreign </a:t>
            </a:r>
            <a:r>
              <a:rPr lang="en-US" dirty="0">
                <a:solidFill>
                  <a:srgbClr val="1385A7"/>
                </a:solidFill>
              </a:rPr>
              <a:t>exchange </a:t>
            </a:r>
            <a:r>
              <a:rPr lang="en-US" dirty="0" smtClean="0">
                <a:solidFill>
                  <a:srgbClr val="1385A7"/>
                </a:solidFill>
              </a:rPr>
              <a:t>market</a:t>
            </a:r>
            <a:br>
              <a:rPr lang="en-US" dirty="0" smtClean="0">
                <a:solidFill>
                  <a:srgbClr val="1385A7"/>
                </a:solidFill>
              </a:rPr>
            </a:br>
            <a:r>
              <a:rPr lang="en-US" dirty="0" smtClean="0"/>
              <a:t>worldwide </a:t>
            </a:r>
            <a:r>
              <a:rPr lang="en-US" dirty="0"/>
              <a:t>market </a:t>
            </a:r>
            <a:r>
              <a:rPr lang="en-US" dirty="0" smtClean="0"/>
              <a:t>where currencies bought </a:t>
            </a:r>
            <a:r>
              <a:rPr lang="en-US" dirty="0"/>
              <a:t>and </a:t>
            </a:r>
            <a:r>
              <a:rPr lang="en-US" dirty="0" smtClean="0"/>
              <a:t>sold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1385A7"/>
                </a:solidFill>
              </a:rPr>
              <a:t>Currency depreciation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fall in </a:t>
            </a:r>
            <a:r>
              <a:rPr lang="en-US" dirty="0" smtClean="0"/>
              <a:t>exchange </a:t>
            </a:r>
            <a:r>
              <a:rPr lang="en-US" dirty="0"/>
              <a:t>rate of one currency for another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1385A7"/>
                </a:solidFill>
              </a:rPr>
              <a:t>Currency appreciation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rise in </a:t>
            </a:r>
            <a:r>
              <a:rPr lang="en-US" dirty="0" smtClean="0"/>
              <a:t>exchange </a:t>
            </a:r>
            <a:r>
              <a:rPr lang="en-US" dirty="0"/>
              <a:t>rate of one currency for another</a:t>
            </a:r>
          </a:p>
          <a:p>
            <a:pPr>
              <a:lnSpc>
                <a:spcPct val="114000"/>
              </a:lnSpc>
            </a:pPr>
            <a:endParaRPr lang="en-US" dirty="0">
              <a:latin typeface="Gill San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76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29895"/>
            <a:ext cx="7628467" cy="4396105"/>
          </a:xfrm>
        </p:spPr>
        <p:txBody>
          <a:bodyPr/>
          <a:lstStyle/>
          <a:p>
            <a:pPr lvl="1">
              <a:spcAft>
                <a:spcPts val="600"/>
              </a:spcAft>
            </a:pPr>
            <a:r>
              <a:rPr lang="en-US" dirty="0"/>
              <a:t>When </a:t>
            </a:r>
            <a:r>
              <a:rPr lang="en-US" i="1" dirty="0" smtClean="0"/>
              <a:t>PPP</a:t>
            </a:r>
            <a:r>
              <a:rPr lang="en-US" dirty="0" smtClean="0"/>
              <a:t> does </a:t>
            </a:r>
            <a:r>
              <a:rPr lang="en-US" dirty="0"/>
              <a:t>not exist, profit-seeking forces and law of one price push exchange rate toward </a:t>
            </a:r>
            <a:r>
              <a:rPr lang="en-US" i="1" dirty="0"/>
              <a:t>PPP</a:t>
            </a:r>
            <a:r>
              <a:rPr lang="en-US" dirty="0"/>
              <a:t> </a:t>
            </a:r>
            <a:r>
              <a:rPr lang="en-US" dirty="0" smtClean="0"/>
              <a:t>rate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i="1" dirty="0"/>
              <a:t>PPP</a:t>
            </a:r>
            <a:r>
              <a:rPr lang="en-US" dirty="0"/>
              <a:t> </a:t>
            </a:r>
            <a:r>
              <a:rPr lang="en-US" dirty="0" smtClean="0"/>
              <a:t>does </a:t>
            </a:r>
            <a:r>
              <a:rPr lang="en-US" dirty="0"/>
              <a:t>not account for trading limitations and the </a:t>
            </a:r>
            <a:r>
              <a:rPr lang="en-US" dirty="0" smtClean="0"/>
              <a:t>role </a:t>
            </a:r>
            <a:r>
              <a:rPr lang="en-US" dirty="0"/>
              <a:t>of speculators influencing exchange </a:t>
            </a:r>
            <a:r>
              <a:rPr lang="en-US" dirty="0" smtClean="0"/>
              <a:t>rates</a:t>
            </a:r>
          </a:p>
          <a:p>
            <a:pPr>
              <a:lnSpc>
                <a:spcPct val="114000"/>
              </a:lnSpc>
              <a:spcAft>
                <a:spcPts val="300"/>
              </a:spcAft>
            </a:pPr>
            <a:r>
              <a:rPr lang="en-US" dirty="0" smtClean="0">
                <a:solidFill>
                  <a:srgbClr val="1385A7"/>
                </a:solidFill>
              </a:rPr>
              <a:t>Rate </a:t>
            </a:r>
            <a:r>
              <a:rPr lang="en-US" dirty="0">
                <a:solidFill>
                  <a:srgbClr val="1385A7"/>
                </a:solidFill>
              </a:rPr>
              <a:t>of return parity (interest rate parity</a:t>
            </a:r>
            <a:r>
              <a:rPr lang="en-US" dirty="0" smtClean="0">
                <a:solidFill>
                  <a:srgbClr val="1385A7"/>
                </a:solidFill>
              </a:rPr>
              <a:t>)</a:t>
            </a:r>
            <a:br>
              <a:rPr lang="en-US" dirty="0" smtClean="0">
                <a:solidFill>
                  <a:srgbClr val="1385A7"/>
                </a:solidFill>
              </a:rPr>
            </a:br>
            <a:r>
              <a:rPr lang="en-US" dirty="0" smtClean="0"/>
              <a:t>rates of return </a:t>
            </a:r>
            <a:r>
              <a:rPr lang="en-US" dirty="0"/>
              <a:t>on investments are equal across countries</a:t>
            </a:r>
            <a:r>
              <a:rPr lang="en-US" dirty="0" smtClean="0"/>
              <a:t>, accounting </a:t>
            </a:r>
            <a:r>
              <a:rPr lang="en-US" dirty="0"/>
              <a:t>for expected depreciation or </a:t>
            </a:r>
            <a:r>
              <a:rPr lang="en-US" dirty="0" smtClean="0"/>
              <a:t>appreciation of </a:t>
            </a:r>
            <a:r>
              <a:rPr lang="en-US" dirty="0"/>
              <a:t>exchange </a:t>
            </a:r>
            <a:r>
              <a:rPr lang="en-US" dirty="0" smtClean="0"/>
              <a:t>rates</a:t>
            </a:r>
            <a:endParaRPr lang="en-US" dirty="0"/>
          </a:p>
          <a:p>
            <a:pPr marL="0" indent="0">
              <a:lnSpc>
                <a:spcPct val="114000"/>
              </a:lnSpc>
              <a:buNone/>
            </a:pPr>
            <a:endParaRPr lang="en-US" dirty="0"/>
          </a:p>
        </p:txBody>
      </p:sp>
      <p:pic>
        <p:nvPicPr>
          <p:cNvPr id="4" name="Picture 3" descr="exchange-rate-expectat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47" y="5016500"/>
            <a:ext cx="7284720" cy="11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33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29895"/>
            <a:ext cx="8161867" cy="5653910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Example</a:t>
            </a:r>
          </a:p>
          <a:p>
            <a:pPr marL="0" indent="0">
              <a:buNone/>
            </a:pPr>
            <a:r>
              <a:rPr lang="en-US"/>
              <a:t>	3%		   =	   5%      −      (+2%)</a:t>
            </a:r>
          </a:p>
          <a:p>
            <a:pPr marL="0" indent="0">
              <a:buNone/>
            </a:pPr>
            <a:r>
              <a:rPr lang="en-US"/>
              <a:t>Japanese investor converts yen into C$ to invest at 5%.</a:t>
            </a:r>
            <a:br>
              <a:rPr lang="en-US"/>
            </a:br>
            <a:r>
              <a:rPr lang="en-US"/>
              <a:t>At year end, must convert C$ back to yen.</a:t>
            </a:r>
          </a:p>
          <a:p>
            <a:pPr marL="0" indent="0">
              <a:buNone/>
            </a:pPr>
            <a:r>
              <a:rPr lang="en-US"/>
              <a:t>Yen appreciated by 2%,  so C$ depreciated by 2%.</a:t>
            </a:r>
          </a:p>
          <a:p>
            <a:pPr marL="0" indent="0">
              <a:buNone/>
            </a:pPr>
            <a:r>
              <a:rPr lang="en-US"/>
              <a:t>Outcome</a:t>
            </a:r>
          </a:p>
          <a:p>
            <a:pPr marL="0" indent="0">
              <a:buNone/>
            </a:pPr>
            <a:r>
              <a:rPr lang="en-US"/>
              <a:t>5% return in Canada  −  2% loss converting C$ back to yen 	=  3% return (same as rate if invested in Japan)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 descr="exchange-rate-expectat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47" y="529255"/>
            <a:ext cx="7284720" cy="11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5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</a:t>
            </a:r>
            <a:r>
              <a:rPr lang="en-US" dirty="0"/>
              <a:t>systems for determining exchange </a:t>
            </a:r>
            <a:r>
              <a:rPr lang="en-US" dirty="0" smtClean="0"/>
              <a:t>rates</a:t>
            </a:r>
          </a:p>
          <a:p>
            <a:pPr lvl="1"/>
            <a:r>
              <a:rPr lang="en-US" dirty="0" smtClean="0">
                <a:solidFill>
                  <a:srgbClr val="1385A7"/>
                </a:solidFill>
              </a:rPr>
              <a:t>Floating </a:t>
            </a:r>
            <a:r>
              <a:rPr lang="en-US" dirty="0">
                <a:solidFill>
                  <a:srgbClr val="1385A7"/>
                </a:solidFill>
              </a:rPr>
              <a:t>exchange </a:t>
            </a:r>
            <a:r>
              <a:rPr lang="en-US" dirty="0" smtClean="0">
                <a:solidFill>
                  <a:srgbClr val="1385A7"/>
                </a:solidFill>
              </a:rPr>
              <a:t>rate</a:t>
            </a:r>
            <a:br>
              <a:rPr lang="en-US" dirty="0" smtClean="0">
                <a:solidFill>
                  <a:srgbClr val="1385A7"/>
                </a:solidFill>
              </a:rPr>
            </a:br>
            <a:r>
              <a:rPr lang="en-US" dirty="0" smtClean="0"/>
              <a:t>determined </a:t>
            </a:r>
            <a:r>
              <a:rPr lang="en-US" dirty="0"/>
              <a:t>by </a:t>
            </a:r>
            <a:r>
              <a:rPr lang="en-US" dirty="0" smtClean="0"/>
              <a:t>demand and </a:t>
            </a:r>
            <a:r>
              <a:rPr lang="en-US" dirty="0"/>
              <a:t>supply in foreign exchange </a:t>
            </a:r>
            <a:r>
              <a:rPr lang="en-US" dirty="0" smtClean="0"/>
              <a:t>market</a:t>
            </a:r>
            <a:endParaRPr lang="en-US" dirty="0"/>
          </a:p>
          <a:p>
            <a:pPr lvl="1"/>
            <a:r>
              <a:rPr lang="en-US" dirty="0" smtClean="0">
                <a:solidFill>
                  <a:srgbClr val="1385A7"/>
                </a:solidFill>
              </a:rPr>
              <a:t>Fixed </a:t>
            </a:r>
            <a:r>
              <a:rPr lang="en-US" dirty="0">
                <a:solidFill>
                  <a:srgbClr val="1385A7"/>
                </a:solidFill>
              </a:rPr>
              <a:t>exchange </a:t>
            </a:r>
            <a:r>
              <a:rPr lang="en-US" dirty="0" smtClean="0">
                <a:solidFill>
                  <a:srgbClr val="1385A7"/>
                </a:solidFill>
              </a:rPr>
              <a:t>rate</a:t>
            </a:r>
            <a:br>
              <a:rPr lang="en-US" dirty="0" smtClean="0">
                <a:solidFill>
                  <a:srgbClr val="1385A7"/>
                </a:solidFill>
              </a:rPr>
            </a:br>
            <a:r>
              <a:rPr lang="en-US" dirty="0" smtClean="0"/>
              <a:t>determined </a:t>
            </a:r>
            <a:r>
              <a:rPr lang="en-US" dirty="0"/>
              <a:t>by </a:t>
            </a:r>
            <a:r>
              <a:rPr lang="en-US" dirty="0" smtClean="0"/>
              <a:t>governments or </a:t>
            </a:r>
            <a:r>
              <a:rPr lang="en-US" dirty="0"/>
              <a:t>central banks</a:t>
            </a:r>
            <a:br>
              <a:rPr lang="en-US" dirty="0"/>
            </a:br>
            <a:r>
              <a:rPr lang="en-US" dirty="0"/>
              <a:t>[Earlier gold standard as fixed exchange rate]</a:t>
            </a:r>
          </a:p>
        </p:txBody>
      </p:sp>
    </p:spTree>
    <p:extLst>
      <p:ext uri="{BB962C8B-B14F-4D97-AF65-F5344CB8AC3E}">
        <p14:creationId xmlns:p14="http://schemas.microsoft.com/office/powerpoint/2010/main" val="5147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ctrTitle"/>
          </p:nvPr>
        </p:nvSpPr>
        <p:spPr>
          <a:xfrm>
            <a:off x="0" y="1233488"/>
            <a:ext cx="9144000" cy="1470025"/>
          </a:xfrm>
        </p:spPr>
        <p:txBody>
          <a:bodyPr/>
          <a:lstStyle/>
          <a:p>
            <a:r>
              <a:rPr lang="en-US" dirty="0" smtClean="0">
                <a:solidFill>
                  <a:srgbClr val="1385A7"/>
                </a:solidFill>
              </a:rPr>
              <a:t>INTERNATIONAL BALANCE OF PAYMENTS</a:t>
            </a:r>
            <a:endParaRPr lang="en-US" dirty="0">
              <a:solidFill>
                <a:srgbClr val="1385A7"/>
              </a:solidFill>
              <a:ea typeface="ＭＳ Ｐゴシック" charset="0"/>
            </a:endParaRPr>
          </a:p>
        </p:txBody>
      </p:sp>
      <p:sp>
        <p:nvSpPr>
          <p:cNvPr id="15362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1049335" y="2718330"/>
            <a:ext cx="6953250" cy="1925638"/>
          </a:xfrm>
        </p:spPr>
        <p:txBody>
          <a:bodyPr/>
          <a:lstStyle/>
          <a:p>
            <a:r>
              <a:rPr lang="en-US" dirty="0"/>
              <a:t>The two main parts of the balance of </a:t>
            </a:r>
            <a:r>
              <a:rPr lang="en-US" dirty="0" smtClean="0"/>
              <a:t>payments accounts — the </a:t>
            </a:r>
            <a:r>
              <a:rPr lang="en-US" dirty="0"/>
              <a:t>current account and the financial account — </a:t>
            </a:r>
            <a:r>
              <a:rPr lang="en-US" dirty="0" smtClean="0"/>
              <a:t>must add up </a:t>
            </a:r>
            <a:r>
              <a:rPr lang="en-US" dirty="0"/>
              <a:t>to zero.</a:t>
            </a:r>
            <a:endParaRPr lang="en-US" dirty="0">
              <a:latin typeface="Gill San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290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Content Placeholder 1"/>
          <p:cNvSpPr>
            <a:spLocks noGrp="1"/>
          </p:cNvSpPr>
          <p:nvPr>
            <p:ph idx="1"/>
          </p:nvPr>
        </p:nvSpPr>
        <p:spPr>
          <a:xfrm>
            <a:off x="457200" y="414881"/>
            <a:ext cx="7639050" cy="4940805"/>
          </a:xfrm>
        </p:spPr>
        <p:txBody>
          <a:bodyPr/>
          <a:lstStyle/>
          <a:p>
            <a:r>
              <a:rPr lang="en-US" dirty="0" smtClean="0">
                <a:solidFill>
                  <a:srgbClr val="1385A7"/>
                </a:solidFill>
              </a:rPr>
              <a:t>Balance </a:t>
            </a:r>
            <a:r>
              <a:rPr lang="en-US" dirty="0">
                <a:solidFill>
                  <a:srgbClr val="1385A7"/>
                </a:solidFill>
              </a:rPr>
              <a:t>of payments </a:t>
            </a:r>
            <a:r>
              <a:rPr lang="en-US" dirty="0" smtClean="0">
                <a:solidFill>
                  <a:srgbClr val="1385A7"/>
                </a:solidFill>
              </a:rPr>
              <a:t>accounts</a:t>
            </a:r>
            <a:br>
              <a:rPr lang="en-US" dirty="0" smtClean="0">
                <a:solidFill>
                  <a:srgbClr val="1385A7"/>
                </a:solidFill>
              </a:rPr>
            </a:br>
            <a:r>
              <a:rPr lang="en-US" dirty="0" smtClean="0"/>
              <a:t>measure </a:t>
            </a:r>
            <a:r>
              <a:rPr lang="en-US" dirty="0"/>
              <a:t>a </a:t>
            </a:r>
            <a:r>
              <a:rPr lang="en-US" dirty="0" smtClean="0"/>
              <a:t>country’s international transactions</a:t>
            </a:r>
          </a:p>
          <a:p>
            <a:pPr lvl="1"/>
            <a:r>
              <a:rPr lang="en-US" dirty="0" smtClean="0">
                <a:solidFill>
                  <a:srgbClr val="BD4536"/>
                </a:solidFill>
              </a:rPr>
              <a:t>Current account</a:t>
            </a:r>
          </a:p>
          <a:p>
            <a:pPr lvl="1"/>
            <a:r>
              <a:rPr lang="en-US" dirty="0">
                <a:solidFill>
                  <a:srgbClr val="BD4536"/>
                </a:solidFill>
              </a:rPr>
              <a:t>F</a:t>
            </a:r>
            <a:r>
              <a:rPr lang="en-US" dirty="0" smtClean="0">
                <a:solidFill>
                  <a:srgbClr val="BD4536"/>
                </a:solidFill>
              </a:rPr>
              <a:t>inancial (capital) account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tatistical </a:t>
            </a:r>
            <a:r>
              <a:rPr lang="en-US" dirty="0"/>
              <a:t>discrepancy</a:t>
            </a:r>
          </a:p>
          <a:p>
            <a:r>
              <a:rPr lang="en-US" dirty="0" smtClean="0"/>
              <a:t>Flows </a:t>
            </a:r>
            <a:r>
              <a:rPr lang="en-US" dirty="0"/>
              <a:t>of C$ </a:t>
            </a:r>
            <a:endParaRPr lang="en-US" dirty="0" smtClean="0"/>
          </a:p>
          <a:p>
            <a:pPr lvl="1"/>
            <a:r>
              <a:rPr lang="en-US" dirty="0"/>
              <a:t>I</a:t>
            </a:r>
            <a:r>
              <a:rPr lang="en-US" dirty="0" smtClean="0"/>
              <a:t>nto </a:t>
            </a:r>
            <a:r>
              <a:rPr lang="en-US" dirty="0"/>
              <a:t>Canada are positive numbers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 balance </a:t>
            </a:r>
            <a:r>
              <a:rPr lang="en-US" dirty="0"/>
              <a:t>of payments </a:t>
            </a:r>
            <a:r>
              <a:rPr lang="en-US" dirty="0" smtClean="0"/>
              <a:t>accounts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ut of Canada </a:t>
            </a:r>
            <a:r>
              <a:rPr lang="en-US" dirty="0"/>
              <a:t>are negative </a:t>
            </a:r>
            <a:r>
              <a:rPr lang="en-US" dirty="0" smtClean="0"/>
              <a:t>numbers</a:t>
            </a:r>
            <a:endParaRPr lang="en-US" dirty="0">
              <a:latin typeface="Gill San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900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1228257" y="0"/>
            <a:ext cx="6687487" cy="11430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Canada’s Balance of Payment Accounts 2013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3" name="Picture 2" descr="10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39" y="1109139"/>
            <a:ext cx="8156448" cy="523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67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29895"/>
            <a:ext cx="7912100" cy="5653910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i="1" dirty="0" smtClean="0">
                <a:solidFill>
                  <a:srgbClr val="BD4536"/>
                </a:solidFill>
              </a:rPr>
              <a:t>Current </a:t>
            </a:r>
            <a:r>
              <a:rPr lang="en-US" i="1" dirty="0">
                <a:solidFill>
                  <a:srgbClr val="BD4536"/>
                </a:solidFill>
              </a:rPr>
              <a:t>account </a:t>
            </a:r>
            <a:r>
              <a:rPr lang="en-US" dirty="0">
                <a:solidFill>
                  <a:srgbClr val="BD4536"/>
                </a:solidFill>
              </a:rPr>
              <a:t>measures flows from exports, imports</a:t>
            </a:r>
            <a:r>
              <a:rPr lang="en-US" dirty="0" smtClean="0">
                <a:solidFill>
                  <a:srgbClr val="BD4536"/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(and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net investment/labour/transfer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income)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Canadian </a:t>
            </a:r>
            <a:r>
              <a:rPr lang="en-US" dirty="0"/>
              <a:t>exports create positive inflow of C</a:t>
            </a:r>
            <a:r>
              <a:rPr lang="en-US" dirty="0" smtClean="0"/>
              <a:t>$;</a:t>
            </a:r>
            <a:br>
              <a:rPr lang="en-US" dirty="0" smtClean="0"/>
            </a:br>
            <a:r>
              <a:rPr lang="en-US" dirty="0" smtClean="0"/>
              <a:t>imports </a:t>
            </a:r>
            <a:r>
              <a:rPr lang="en-US" dirty="0"/>
              <a:t>create negative outflow of C</a:t>
            </a:r>
            <a:r>
              <a:rPr lang="en-US" dirty="0" smtClean="0"/>
              <a:t>$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BD4536"/>
                </a:solidFill>
              </a:rPr>
              <a:t>C</a:t>
            </a:r>
            <a:r>
              <a:rPr lang="en-US" dirty="0" smtClean="0">
                <a:solidFill>
                  <a:srgbClr val="BD4536"/>
                </a:solidFill>
              </a:rPr>
              <a:t>urrent </a:t>
            </a:r>
            <a:r>
              <a:rPr lang="en-US" dirty="0">
                <a:solidFill>
                  <a:srgbClr val="BD4536"/>
                </a:solidFill>
              </a:rPr>
              <a:t>account deficit </a:t>
            </a:r>
            <a:r>
              <a:rPr lang="en-US" dirty="0"/>
              <a:t>(negative balance) </a:t>
            </a:r>
            <a:r>
              <a:rPr lang="en-US" dirty="0" smtClean="0"/>
              <a:t>when Canadian </a:t>
            </a:r>
            <a:r>
              <a:rPr lang="en-US" dirty="0"/>
              <a:t>spending on imports from R.O.W. </a:t>
            </a:r>
            <a:r>
              <a:rPr lang="en-US" dirty="0" smtClean="0"/>
              <a:t>is greater </a:t>
            </a:r>
            <a:r>
              <a:rPr lang="en-US" dirty="0"/>
              <a:t>than R.O.W. spending on Canadian </a:t>
            </a:r>
            <a:r>
              <a:rPr lang="en-US" dirty="0" smtClean="0"/>
              <a:t>exports </a:t>
            </a:r>
            <a:r>
              <a:rPr lang="en-US" dirty="0" smtClean="0">
                <a:solidFill>
                  <a:srgbClr val="A6A6A6"/>
                </a:solidFill>
              </a:rPr>
              <a:t>(</a:t>
            </a:r>
            <a:r>
              <a:rPr lang="en-US" dirty="0">
                <a:solidFill>
                  <a:srgbClr val="A6A6A6"/>
                </a:solidFill>
              </a:rPr>
              <a:t>and net investment/labour/transfers</a:t>
            </a:r>
            <a:r>
              <a:rPr lang="en-US" dirty="0" smtClean="0">
                <a:solidFill>
                  <a:srgbClr val="A6A6A6"/>
                </a:solidFill>
              </a:rPr>
              <a:t>)</a:t>
            </a:r>
            <a:endParaRPr lang="en-US" dirty="0">
              <a:solidFill>
                <a:srgbClr val="A6A6A6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BD4536"/>
                </a:solidFill>
              </a:rPr>
              <a:t>C</a:t>
            </a:r>
            <a:r>
              <a:rPr lang="en-US" dirty="0" smtClean="0">
                <a:solidFill>
                  <a:srgbClr val="BD4536"/>
                </a:solidFill>
              </a:rPr>
              <a:t>urrent </a:t>
            </a:r>
            <a:r>
              <a:rPr lang="en-US" dirty="0">
                <a:solidFill>
                  <a:srgbClr val="BD4536"/>
                </a:solidFill>
              </a:rPr>
              <a:t>account surplus </a:t>
            </a:r>
            <a:r>
              <a:rPr lang="en-US" dirty="0"/>
              <a:t>(positive balance) </a:t>
            </a:r>
            <a:r>
              <a:rPr lang="en-US" dirty="0" smtClean="0"/>
              <a:t>when R.O.W</a:t>
            </a:r>
            <a:r>
              <a:rPr lang="en-US" dirty="0"/>
              <a:t>. spending on Canadian exports is </a:t>
            </a:r>
            <a:r>
              <a:rPr lang="en-US" dirty="0" smtClean="0"/>
              <a:t>greater than </a:t>
            </a:r>
            <a:r>
              <a:rPr lang="en-US" dirty="0"/>
              <a:t>Canadian spending on imports from </a:t>
            </a:r>
            <a:r>
              <a:rPr lang="en-US" dirty="0" smtClean="0"/>
              <a:t>R.O.W</a:t>
            </a:r>
            <a:r>
              <a:rPr lang="en-US" dirty="0"/>
              <a:t> </a:t>
            </a:r>
            <a:r>
              <a:rPr lang="en-US" dirty="0" smtClean="0">
                <a:solidFill>
                  <a:srgbClr val="A6A6A6"/>
                </a:solidFill>
              </a:rPr>
              <a:t>(</a:t>
            </a:r>
            <a:r>
              <a:rPr lang="en-US" dirty="0">
                <a:solidFill>
                  <a:srgbClr val="A6A6A6"/>
                </a:solidFill>
              </a:rPr>
              <a:t>and net investment/labour/transfers</a:t>
            </a:r>
            <a:r>
              <a:rPr lang="en-US" dirty="0" smtClean="0">
                <a:solidFill>
                  <a:srgbClr val="A6A6A6"/>
                </a:solidFill>
              </a:rPr>
              <a:t>)</a:t>
            </a:r>
            <a:endParaRPr 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133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en-US" i="1" dirty="0" smtClean="0">
                <a:solidFill>
                  <a:srgbClr val="BD4536"/>
                </a:solidFill>
              </a:rPr>
              <a:t>Financial (capital) </a:t>
            </a:r>
            <a:r>
              <a:rPr lang="en-US" i="1" dirty="0">
                <a:solidFill>
                  <a:srgbClr val="BD4536"/>
                </a:solidFill>
              </a:rPr>
              <a:t>account</a:t>
            </a:r>
            <a:r>
              <a:rPr lang="en-US" dirty="0">
                <a:solidFill>
                  <a:srgbClr val="BD4536"/>
                </a:solidFill>
              </a:rPr>
              <a:t> measures international </a:t>
            </a:r>
            <a:r>
              <a:rPr lang="en-US" dirty="0" smtClean="0">
                <a:solidFill>
                  <a:srgbClr val="BD4536"/>
                </a:solidFill>
              </a:rPr>
              <a:t>investments in </a:t>
            </a:r>
            <a:r>
              <a:rPr lang="en-US" dirty="0">
                <a:solidFill>
                  <a:srgbClr val="BD4536"/>
                </a:solidFill>
              </a:rPr>
              <a:t>financial assets </a:t>
            </a:r>
            <a:r>
              <a:rPr lang="en-US" dirty="0"/>
              <a:t>like bonds </a:t>
            </a:r>
            <a:r>
              <a:rPr lang="en-US" dirty="0">
                <a:solidFill>
                  <a:srgbClr val="BD4536"/>
                </a:solidFill>
              </a:rPr>
              <a:t>and </a:t>
            </a:r>
            <a:br>
              <a:rPr lang="en-US" dirty="0">
                <a:solidFill>
                  <a:srgbClr val="BD4536"/>
                </a:solidFill>
              </a:rPr>
            </a:br>
            <a:r>
              <a:rPr lang="en-US" dirty="0">
                <a:solidFill>
                  <a:srgbClr val="BD4536"/>
                </a:solidFill>
              </a:rPr>
              <a:t>direct investment </a:t>
            </a:r>
            <a:r>
              <a:rPr lang="en-US" dirty="0" smtClean="0">
                <a:solidFill>
                  <a:srgbClr val="BD4536"/>
                </a:solidFill>
              </a:rPr>
              <a:t>in buying companies</a:t>
            </a:r>
            <a:endParaRPr lang="en-US" dirty="0">
              <a:solidFill>
                <a:srgbClr val="BD4536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Canadian </a:t>
            </a:r>
            <a:r>
              <a:rPr lang="en-US" dirty="0"/>
              <a:t>investments in R.O.W. are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negative outflow of </a:t>
            </a:r>
            <a:r>
              <a:rPr lang="en-US" dirty="0"/>
              <a:t>C</a:t>
            </a:r>
            <a:r>
              <a:rPr lang="en-US" dirty="0" smtClean="0"/>
              <a:t>$; </a:t>
            </a:r>
            <a:br>
              <a:rPr lang="en-US" dirty="0" smtClean="0"/>
            </a:br>
            <a:r>
              <a:rPr lang="en-US" dirty="0" smtClean="0"/>
              <a:t>R.O.W</a:t>
            </a:r>
            <a:r>
              <a:rPr lang="en-US" dirty="0"/>
              <a:t>. investments in Canada </a:t>
            </a:r>
            <a:r>
              <a:rPr lang="en-US" dirty="0" smtClean="0"/>
              <a:t>are </a:t>
            </a:r>
            <a:br>
              <a:rPr lang="en-US" dirty="0" smtClean="0"/>
            </a:br>
            <a:r>
              <a:rPr lang="en-US" dirty="0" smtClean="0"/>
              <a:t>positive </a:t>
            </a:r>
            <a:r>
              <a:rPr lang="en-US" dirty="0"/>
              <a:t>inflow of C</a:t>
            </a:r>
            <a:r>
              <a:rPr lang="en-US" dirty="0" smtClean="0"/>
              <a:t>$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BD4536"/>
                </a:solidFill>
              </a:rPr>
              <a:t>F</a:t>
            </a:r>
            <a:r>
              <a:rPr lang="en-US" dirty="0" smtClean="0">
                <a:solidFill>
                  <a:srgbClr val="BD4536"/>
                </a:solidFill>
              </a:rPr>
              <a:t>inancial </a:t>
            </a:r>
            <a:r>
              <a:rPr lang="en-US" dirty="0">
                <a:solidFill>
                  <a:srgbClr val="BD4536"/>
                </a:solidFill>
              </a:rPr>
              <a:t>account deficit </a:t>
            </a:r>
            <a:r>
              <a:rPr lang="en-US" dirty="0"/>
              <a:t>(negative balance) </a:t>
            </a:r>
            <a:r>
              <a:rPr lang="en-US" dirty="0" smtClean="0"/>
              <a:t>when Canadian </a:t>
            </a:r>
            <a:r>
              <a:rPr lang="en-US" dirty="0"/>
              <a:t>investments in R.O.W. greater </a:t>
            </a:r>
            <a:r>
              <a:rPr lang="en-US" dirty="0" smtClean="0"/>
              <a:t>than R.O.W</a:t>
            </a:r>
            <a:r>
              <a:rPr lang="en-US" dirty="0"/>
              <a:t>. investments in </a:t>
            </a:r>
            <a:r>
              <a:rPr lang="en-US" dirty="0" smtClean="0"/>
              <a:t>Canada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BD4536"/>
                </a:solidFill>
              </a:rPr>
              <a:t>F</a:t>
            </a:r>
            <a:r>
              <a:rPr lang="en-US" dirty="0" smtClean="0">
                <a:solidFill>
                  <a:srgbClr val="BD4536"/>
                </a:solidFill>
              </a:rPr>
              <a:t>inancial </a:t>
            </a:r>
            <a:r>
              <a:rPr lang="en-US" dirty="0">
                <a:solidFill>
                  <a:srgbClr val="BD4536"/>
                </a:solidFill>
              </a:rPr>
              <a:t>account surplus </a:t>
            </a:r>
            <a:r>
              <a:rPr lang="en-US" dirty="0"/>
              <a:t>(positive balance) </a:t>
            </a:r>
            <a:r>
              <a:rPr lang="en-US" dirty="0" smtClean="0"/>
              <a:t>when R.O.W</a:t>
            </a:r>
            <a:r>
              <a:rPr lang="en-US" dirty="0"/>
              <a:t>. investments in Canada are greater </a:t>
            </a:r>
            <a:r>
              <a:rPr lang="en-US" dirty="0" smtClean="0"/>
              <a:t>than Canadian </a:t>
            </a:r>
            <a:r>
              <a:rPr lang="en-US" dirty="0"/>
              <a:t>investments in R.O.W.</a:t>
            </a:r>
          </a:p>
        </p:txBody>
      </p:sp>
    </p:spTree>
    <p:extLst>
      <p:ext uri="{BB962C8B-B14F-4D97-AF65-F5344CB8AC3E}">
        <p14:creationId xmlns:p14="http://schemas.microsoft.com/office/powerpoint/2010/main" val="2431748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29895"/>
            <a:ext cx="7628467" cy="3176905"/>
          </a:xfrm>
        </p:spPr>
        <p:txBody>
          <a:bodyPr/>
          <a:lstStyle/>
          <a:p>
            <a:r>
              <a:rPr lang="en-US" i="1" dirty="0" smtClean="0"/>
              <a:t>Statistical </a:t>
            </a:r>
            <a:r>
              <a:rPr lang="en-US" i="1" dirty="0"/>
              <a:t>discrepancy </a:t>
            </a:r>
            <a:r>
              <a:rPr lang="en-US" dirty="0"/>
              <a:t>for missing data and errors </a:t>
            </a:r>
            <a:r>
              <a:rPr lang="en-US" dirty="0" smtClean="0"/>
              <a:t>is not </a:t>
            </a:r>
            <a:r>
              <a:rPr lang="en-US" dirty="0"/>
              <a:t>important for balance of payments </a:t>
            </a:r>
            <a:r>
              <a:rPr lang="en-US" dirty="0" smtClean="0"/>
              <a:t>accounts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1" name="Picture 10" descr="balanceofpaymen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2061102"/>
            <a:ext cx="7193280" cy="1115568"/>
          </a:xfrm>
          <a:prstGeom prst="rect">
            <a:avLst/>
          </a:prstGeom>
        </p:spPr>
      </p:pic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457200" y="3714219"/>
            <a:ext cx="8044180" cy="1268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ts val="1200"/>
              </a:spcAft>
              <a:buClr>
                <a:srgbClr val="BD4536"/>
              </a:buClr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Gill Sans"/>
                <a:ea typeface="ＭＳ Ｐゴシック" pitchFamily="-65" charset="-128"/>
                <a:cs typeface="Gill Sans"/>
              </a:defRPr>
            </a:lvl1pPr>
            <a:lvl2pPr marL="742950" indent="-285750" algn="l" defTabSz="457200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ts val="1200"/>
              </a:spcAft>
              <a:buClr>
                <a:srgbClr val="BD4536"/>
              </a:buClr>
              <a:buFont typeface="Lucida Grande" charset="0"/>
              <a:buChar char="–"/>
              <a:defRPr sz="2600" kern="1200">
                <a:solidFill>
                  <a:schemeClr val="tx1"/>
                </a:solidFill>
                <a:latin typeface="Gill Sans"/>
                <a:ea typeface="ＭＳ Ｐゴシック" pitchFamily="-65" charset="-128"/>
                <a:cs typeface="Gill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BD4536"/>
                </a:solidFill>
              </a:rPr>
              <a:t>The balance of payments accounts must add to zero</a:t>
            </a:r>
            <a:endParaRPr lang="en-US" dirty="0">
              <a:solidFill>
                <a:srgbClr val="BD45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8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1" y="429895"/>
            <a:ext cx="7366000" cy="5653910"/>
          </a:xfrm>
        </p:spPr>
        <p:txBody>
          <a:bodyPr/>
          <a:lstStyle/>
          <a:p>
            <a:r>
              <a:rPr lang="en-US" dirty="0" smtClean="0">
                <a:solidFill>
                  <a:srgbClr val="BD4536"/>
                </a:solidFill>
              </a:rPr>
              <a:t>When </a:t>
            </a:r>
            <a:r>
              <a:rPr lang="en-US" dirty="0">
                <a:solidFill>
                  <a:srgbClr val="BD4536"/>
                </a:solidFill>
              </a:rPr>
              <a:t>there is a current account surplus there is </a:t>
            </a:r>
            <a:r>
              <a:rPr lang="en-US" dirty="0" smtClean="0">
                <a:solidFill>
                  <a:srgbClr val="BD4536"/>
                </a:solidFill>
              </a:rPr>
              <a:t>a financial (capital) </a:t>
            </a:r>
            <a:r>
              <a:rPr lang="en-US" dirty="0">
                <a:solidFill>
                  <a:srgbClr val="BD4536"/>
                </a:solidFill>
              </a:rPr>
              <a:t>account </a:t>
            </a:r>
            <a:r>
              <a:rPr lang="en-US" dirty="0" smtClean="0">
                <a:solidFill>
                  <a:srgbClr val="BD4536"/>
                </a:solidFill>
              </a:rPr>
              <a:t>deficit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R.O.W. spends more </a:t>
            </a:r>
            <a:r>
              <a:rPr lang="en-US" dirty="0" smtClean="0"/>
              <a:t>on Canadian </a:t>
            </a:r>
            <a:r>
              <a:rPr lang="en-US" dirty="0"/>
              <a:t>exports than Canadians spend on </a:t>
            </a:r>
            <a:r>
              <a:rPr lang="en-US" dirty="0" smtClean="0"/>
              <a:t>R.O.W. imports</a:t>
            </a:r>
            <a:r>
              <a:rPr lang="en-US" dirty="0"/>
              <a:t>, where does R.O.W. get extra C$? </a:t>
            </a:r>
            <a:endParaRPr lang="en-US" dirty="0" smtClean="0"/>
          </a:p>
          <a:p>
            <a:pPr lvl="1"/>
            <a:r>
              <a:rPr lang="en-US" dirty="0" smtClean="0"/>
              <a:t>From financial </a:t>
            </a:r>
            <a:r>
              <a:rPr lang="en-US" dirty="0"/>
              <a:t>account deficit, with Canadians “loaning</a:t>
            </a:r>
            <a:r>
              <a:rPr lang="en-US" dirty="0" smtClean="0"/>
              <a:t>” R.O.W</a:t>
            </a:r>
            <a:r>
              <a:rPr lang="en-US" dirty="0"/>
              <a:t>. extra C$ through </a:t>
            </a:r>
            <a:r>
              <a:rPr lang="en-US" dirty="0" smtClean="0"/>
              <a:t>investments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27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2019300" y="0"/>
            <a:ext cx="5105400" cy="11430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Exchange Rate of Canadian Dollar </a:t>
            </a:r>
            <a:br>
              <a:rPr lang="en-US" dirty="0" smtClean="0">
                <a:ea typeface="ＭＳ Ｐゴシック" charset="0"/>
              </a:rPr>
            </a:br>
            <a:r>
              <a:rPr lang="en-US" dirty="0" smtClean="0">
                <a:ea typeface="ＭＳ Ｐゴシック" charset="0"/>
              </a:rPr>
              <a:t>in U.S. Dollars, 1970 - 2014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3" name="Content Placeholder 2" descr="Fig_10.1.png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004" b="-17004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1" y="429895"/>
            <a:ext cx="7366000" cy="5653910"/>
          </a:xfrm>
        </p:spPr>
        <p:txBody>
          <a:bodyPr/>
          <a:lstStyle/>
          <a:p>
            <a:r>
              <a:rPr lang="en-US" dirty="0" smtClean="0">
                <a:solidFill>
                  <a:srgbClr val="BD4536"/>
                </a:solidFill>
              </a:rPr>
              <a:t>When </a:t>
            </a:r>
            <a:r>
              <a:rPr lang="en-US" dirty="0">
                <a:solidFill>
                  <a:srgbClr val="BD4536"/>
                </a:solidFill>
              </a:rPr>
              <a:t>there is a current account deficit there is </a:t>
            </a:r>
            <a:r>
              <a:rPr lang="en-US" dirty="0" smtClean="0">
                <a:solidFill>
                  <a:srgbClr val="BD4536"/>
                </a:solidFill>
              </a:rPr>
              <a:t>a financial (capital) </a:t>
            </a:r>
            <a:r>
              <a:rPr lang="en-US" dirty="0">
                <a:solidFill>
                  <a:srgbClr val="BD4536"/>
                </a:solidFill>
              </a:rPr>
              <a:t>account </a:t>
            </a:r>
            <a:r>
              <a:rPr lang="en-US" dirty="0" smtClean="0">
                <a:solidFill>
                  <a:srgbClr val="BD4536"/>
                </a:solidFill>
              </a:rPr>
              <a:t>surplus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Canada spends more </a:t>
            </a:r>
            <a:r>
              <a:rPr lang="en-US" dirty="0" smtClean="0"/>
              <a:t>on R.O.W</a:t>
            </a:r>
            <a:r>
              <a:rPr lang="en-US" dirty="0"/>
              <a:t>. imports than R.O.W. spends on </a:t>
            </a:r>
            <a:r>
              <a:rPr lang="en-US" dirty="0" smtClean="0"/>
              <a:t>Canadian exports</a:t>
            </a:r>
            <a:r>
              <a:rPr lang="en-US" dirty="0"/>
              <a:t>, where does Canada get extra </a:t>
            </a:r>
            <a:r>
              <a:rPr lang="en-US" smtClean="0"/>
              <a:t>foreign currency ? </a:t>
            </a:r>
            <a:endParaRPr lang="en-US" dirty="0" smtClean="0"/>
          </a:p>
          <a:p>
            <a:pPr lvl="1"/>
            <a:r>
              <a:rPr lang="en-US" dirty="0" smtClean="0"/>
              <a:t>From </a:t>
            </a:r>
            <a:r>
              <a:rPr lang="en-US" dirty="0"/>
              <a:t>financial account surplus, </a:t>
            </a:r>
            <a:r>
              <a:rPr lang="en-US" dirty="0" smtClean="0"/>
              <a:t>with R.O.W</a:t>
            </a:r>
            <a:r>
              <a:rPr lang="en-US" dirty="0"/>
              <a:t>. “loaning</a:t>
            </a:r>
            <a:r>
              <a:rPr lang="en-US" dirty="0" smtClean="0"/>
              <a:t>” Canada </a:t>
            </a:r>
            <a:r>
              <a:rPr lang="en-US" dirty="0"/>
              <a:t>extra foreign </a:t>
            </a:r>
            <a:r>
              <a:rPr lang="en-US" dirty="0" smtClean="0"/>
              <a:t>currency through investments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0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change_rar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1" y="1456262"/>
            <a:ext cx="8884421" cy="469053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43934" y="-16933"/>
            <a:ext cx="8856133" cy="11430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Exchange Rate of Canadian Dollar in U.S. Dollars and Euros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303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29895"/>
            <a:ext cx="8686800" cy="565391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Non</a:t>
            </a:r>
            <a:r>
              <a:rPr lang="en-US" dirty="0"/>
              <a:t>-Canadians’ demand for C$ is demand for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Canadian exports </a:t>
            </a:r>
            <a:r>
              <a:rPr lang="en-US" dirty="0"/>
              <a:t>and assets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</a:t>
            </a:r>
            <a:r>
              <a:rPr lang="en-US" dirty="0" smtClean="0"/>
              <a:t>peculating on future value </a:t>
            </a:r>
            <a:r>
              <a:rPr lang="en-US" dirty="0"/>
              <a:t>of </a:t>
            </a:r>
            <a:r>
              <a:rPr lang="en-US" dirty="0" smtClean="0"/>
              <a:t>C$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1385A7"/>
                </a:solidFill>
              </a:rPr>
              <a:t>Law </a:t>
            </a:r>
            <a:r>
              <a:rPr lang="en-US" dirty="0">
                <a:solidFill>
                  <a:srgbClr val="1385A7"/>
                </a:solidFill>
              </a:rPr>
              <a:t>of demand for Canadian </a:t>
            </a:r>
            <a:r>
              <a:rPr lang="en-US" dirty="0" smtClean="0">
                <a:solidFill>
                  <a:srgbClr val="1385A7"/>
                </a:solidFill>
              </a:rPr>
              <a:t>dollars</a:t>
            </a:r>
            <a:br>
              <a:rPr lang="en-US" dirty="0" smtClean="0">
                <a:solidFill>
                  <a:srgbClr val="1385A7"/>
                </a:solidFill>
              </a:rPr>
            </a:br>
            <a:r>
              <a:rPr lang="en-US" dirty="0" smtClean="0"/>
              <a:t>as exchange </a:t>
            </a:r>
            <a:r>
              <a:rPr lang="en-US" dirty="0"/>
              <a:t>rate rises, </a:t>
            </a:r>
            <a:r>
              <a:rPr lang="en-US" dirty="0" smtClean="0"/>
              <a:t>quantity </a:t>
            </a:r>
            <a:r>
              <a:rPr lang="en-US" dirty="0"/>
              <a:t>demanded </a:t>
            </a:r>
            <a:r>
              <a:rPr lang="en-US" dirty="0" smtClean="0"/>
              <a:t>of C</a:t>
            </a:r>
            <a:r>
              <a:rPr lang="en-US" dirty="0"/>
              <a:t>$ </a:t>
            </a:r>
            <a:r>
              <a:rPr lang="en-US" dirty="0" smtClean="0"/>
              <a:t>decreases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With higher </a:t>
            </a:r>
            <a:r>
              <a:rPr lang="en-US" dirty="0"/>
              <a:t>value of C$ 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Canadian </a:t>
            </a:r>
            <a:r>
              <a:rPr lang="en-US" dirty="0"/>
              <a:t>exports </a:t>
            </a:r>
            <a:r>
              <a:rPr lang="en-US" dirty="0" smtClean="0"/>
              <a:t>and assets </a:t>
            </a:r>
            <a:r>
              <a:rPr lang="en-US" dirty="0"/>
              <a:t>more expensive for </a:t>
            </a:r>
            <a:r>
              <a:rPr lang="en-US" dirty="0" smtClean="0"/>
              <a:t>R.O.W.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R.O.W.  buys less</a:t>
            </a:r>
          </a:p>
          <a:p>
            <a:pPr lvl="1">
              <a:spcBef>
                <a:spcPts val="0"/>
              </a:spcBef>
            </a:pPr>
            <a:r>
              <a:rPr lang="en-US" dirty="0"/>
              <a:t>Q</a:t>
            </a:r>
            <a:r>
              <a:rPr lang="en-US" dirty="0" smtClean="0"/>
              <a:t>uantity </a:t>
            </a:r>
            <a:r>
              <a:rPr lang="en-US" dirty="0"/>
              <a:t>demanded of C$ </a:t>
            </a:r>
            <a:r>
              <a:rPr lang="en-US" dirty="0" smtClean="0"/>
              <a:t>decreases</a:t>
            </a:r>
          </a:p>
        </p:txBody>
      </p:sp>
    </p:spTree>
    <p:extLst>
      <p:ext uri="{BB962C8B-B14F-4D97-AF65-F5344CB8AC3E}">
        <p14:creationId xmlns:p14="http://schemas.microsoft.com/office/powerpoint/2010/main" val="290414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1579034" y="0"/>
            <a:ext cx="5985933" cy="11430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Price of Tim Hortons Coffee in Canada </a:t>
            </a:r>
            <a:br>
              <a:rPr lang="en-US" dirty="0" smtClean="0">
                <a:ea typeface="ＭＳ Ｐゴシック" charset="0"/>
              </a:rPr>
            </a:br>
            <a:r>
              <a:rPr lang="en-US" dirty="0" smtClean="0">
                <a:ea typeface="ＭＳ Ｐゴシック" charset="0"/>
              </a:rPr>
              <a:t>and the United States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3" name="Content Placeholder 2" descr="Table_10.3.png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968" b="-349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712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2057400" y="0"/>
            <a:ext cx="6837219" cy="11430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Demand for Canadian Dollars </a:t>
            </a:r>
            <a:br>
              <a:rPr lang="en-US" dirty="0" smtClean="0">
                <a:ea typeface="ＭＳ Ｐゴシック" charset="0"/>
              </a:rPr>
            </a:br>
            <a:r>
              <a:rPr lang="en-US" dirty="0" smtClean="0">
                <a:ea typeface="ＭＳ Ｐゴシック" charset="0"/>
              </a:rPr>
              <a:t>in Foreign Exchange Market 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5" name="Content Placeholder 4" descr="Fig_10.2-complete.png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13" r="-27113"/>
          <a:stretch>
            <a:fillRect/>
          </a:stretch>
        </p:blipFill>
        <p:spPr>
          <a:xfrm>
            <a:off x="1900200" y="1357083"/>
            <a:ext cx="8229600" cy="5111750"/>
          </a:xfrm>
        </p:spPr>
      </p:pic>
      <p:pic>
        <p:nvPicPr>
          <p:cNvPr id="6" name="Picture 5" descr="Table_10.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81" y="4076413"/>
            <a:ext cx="3124200" cy="177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2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3_Title">
  <a:themeElements>
    <a:clrScheme name="Title 9">
      <a:dk1>
        <a:srgbClr val="336699"/>
      </a:dk1>
      <a:lt1>
        <a:srgbClr val="FFFFFF"/>
      </a:lt1>
      <a:dk2>
        <a:srgbClr val="000000"/>
      </a:dk2>
      <a:lt2>
        <a:srgbClr val="E3EBF1"/>
      </a:lt2>
      <a:accent1>
        <a:srgbClr val="003399"/>
      </a:accent1>
      <a:accent2>
        <a:srgbClr val="468A4B"/>
      </a:accent2>
      <a:accent3>
        <a:srgbClr val="AAAAAA"/>
      </a:accent3>
      <a:accent4>
        <a:srgbClr val="DADADA"/>
      </a:accent4>
      <a:accent5>
        <a:srgbClr val="AAADCA"/>
      </a:accent5>
      <a:accent6>
        <a:srgbClr val="3F7D43"/>
      </a:accent6>
      <a:hlink>
        <a:srgbClr val="66CCFF"/>
      </a:hlink>
      <a:folHlink>
        <a:srgbClr val="F0E500"/>
      </a:folHlink>
    </a:clrScheme>
    <a:fontScheme name="3_Title">
      <a:majorFont>
        <a:latin typeface=""/>
        <a:ea typeface="ＭＳ Ｐゴシック"/>
        <a:cs typeface="ＭＳ Ｐゴシック"/>
      </a:majorFont>
      <a:minorFont>
        <a:latin typeface="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11859</TotalTime>
  <Words>871</Words>
  <Application>Microsoft Macintosh PowerPoint</Application>
  <PresentationFormat>On-screen Show (4:3)</PresentationFormat>
  <Paragraphs>199</Paragraphs>
  <Slides>50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3_Title</vt:lpstr>
      <vt:lpstr>4_Office Theme</vt:lpstr>
      <vt:lpstr>2_Office Theme</vt:lpstr>
      <vt:lpstr>PowerPoint Presentation</vt:lpstr>
      <vt:lpstr>How Does the Price of an Apple Differ from  the Price of a Canadian Dollar (C$) ?</vt:lpstr>
      <vt:lpstr>DEMAND AND SUPPLY OF CANADIAN DOLLARS</vt:lpstr>
      <vt:lpstr>PowerPoint Presentation</vt:lpstr>
      <vt:lpstr>Exchange Rate of Canadian Dollar  in U.S. Dollars, 1970 - 2014</vt:lpstr>
      <vt:lpstr>Exchange Rate of Canadian Dollar in U.S. Dollars and Euros</vt:lpstr>
      <vt:lpstr>PowerPoint Presentation</vt:lpstr>
      <vt:lpstr>Price of Tim Hortons Coffee in Canada  and the United States</vt:lpstr>
      <vt:lpstr>Demand for Canadian Dollars  in Foreign Exchange Market </vt:lpstr>
      <vt:lpstr>PowerPoint Presentation</vt:lpstr>
      <vt:lpstr>PowerPoint Presentation</vt:lpstr>
      <vt:lpstr>Supply of Canadian Dollars  in Foreign Exchange Market </vt:lpstr>
      <vt:lpstr>PowerPoint Presentation</vt:lpstr>
      <vt:lpstr>Foreign Exchange Market for Canadian Dollars</vt:lpstr>
      <vt:lpstr>PowerPoint Presentation</vt:lpstr>
      <vt:lpstr>Foreign Exchange Cross Rates</vt:lpstr>
      <vt:lpstr>Foreign Exchange Cross Rates  -  February 2017 </vt:lpstr>
      <vt:lpstr>FLUCTUATING EXCHANGE RATES</vt:lpstr>
      <vt:lpstr>PowerPoint Presentation</vt:lpstr>
      <vt:lpstr>Increase in Demand &amp; Decrease in Supply of Canadian Dollars in Foreign Exchange Market</vt:lpstr>
      <vt:lpstr>PowerPoint Presentation</vt:lpstr>
      <vt:lpstr>Decrease in Demand &amp; Increase in Supply of Canadian Dollars in Foreign Exchange Market</vt:lpstr>
      <vt:lpstr>PowerPoint Presentation</vt:lpstr>
      <vt:lpstr>PowerPoint Presentation</vt:lpstr>
      <vt:lpstr>PowerPoint Presentation</vt:lpstr>
      <vt:lpstr>Forces Changing the Price of the Canadian Dollar</vt:lpstr>
      <vt:lpstr>INTERNATIONAL TRANSMISSION  MECHANISMS</vt:lpstr>
      <vt:lpstr>PowerPoint Presentation</vt:lpstr>
      <vt:lpstr>International Transmission Mechanism</vt:lpstr>
      <vt:lpstr>Negative Demand Shock from Appreciating C$</vt:lpstr>
      <vt:lpstr>PowerPoint Presentation</vt:lpstr>
      <vt:lpstr>International Transmission Mechanism</vt:lpstr>
      <vt:lpstr>PowerPoint Presentation</vt:lpstr>
      <vt:lpstr>PowerPoint Presentation</vt:lpstr>
      <vt:lpstr>PURCHASING POWER PARITY  AND RATE OF RETURN ANCHORS</vt:lpstr>
      <vt:lpstr>PowerPoint Presentation</vt:lpstr>
      <vt:lpstr>PowerPoint Presentation</vt:lpstr>
      <vt:lpstr>PowerPoint Presentation</vt:lpstr>
      <vt:lpstr>Big Mac Purchasing Power Parity Index</vt:lpstr>
      <vt:lpstr>PowerPoint Presentation</vt:lpstr>
      <vt:lpstr>PowerPoint Presentation</vt:lpstr>
      <vt:lpstr>PowerPoint Presentation</vt:lpstr>
      <vt:lpstr>INTERNATIONAL BALANCE OF PAYMENTS</vt:lpstr>
      <vt:lpstr>PowerPoint Presentation</vt:lpstr>
      <vt:lpstr>Canada’s Balance of Payment Accounts 2013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Avi J. Cohen</cp:lastModifiedBy>
  <cp:revision>553</cp:revision>
  <cp:lastPrinted>2016-03-06T21:28:39Z</cp:lastPrinted>
  <dcterms:created xsi:type="dcterms:W3CDTF">2014-09-07T21:06:58Z</dcterms:created>
  <dcterms:modified xsi:type="dcterms:W3CDTF">2017-02-24T14:14:41Z</dcterms:modified>
  <cp:category/>
</cp:coreProperties>
</file>